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ECC6BB0-3876-4992-BF52-8E2E72B17B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29537C8-ACFE-4568-AD29-0C6A625E18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96FBAD4-775A-40F6-AD8D-8D18D3CF74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98D263-9A4B-45D3-B34C-26D9BA7C37A7}" type="datetimeFigureOut">
              <a:rPr lang="ru-RU" smtClean="0"/>
              <a:t>20.03.2024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C617F9C-8713-49EF-87AD-0B2143AF09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7EF35F9-1770-4BF0-90F0-1C3F66DEA2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0F6E1-2AD9-49BC-9FF9-2687446A84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80033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CDC1C32-C148-4FE9-BB89-8115D732DD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DCF089E-74BF-42C2-B694-B585FFE781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1A88048-B629-41F4-88B4-77F42FFA71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98D263-9A4B-45D3-B34C-26D9BA7C37A7}" type="datetimeFigureOut">
              <a:rPr lang="ru-RU" smtClean="0"/>
              <a:t>20.03.2024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2AFECEE-6FBF-4B48-A527-4C7EE69F07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27EBFE2-EB10-40C2-80B4-6EEC2C6D16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0F6E1-2AD9-49BC-9FF9-2687446A84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42917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DC48A3A-039A-4AC8-BE88-0D008307C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3436466-B311-494B-B3EE-3D5CF42CBD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6CD90C9-4F4B-4EA3-AF72-031CEE3A41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98D263-9A4B-45D3-B34C-26D9BA7C37A7}" type="datetimeFigureOut">
              <a:rPr lang="ru-RU" smtClean="0"/>
              <a:t>20.03.2024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1EA335F-4418-4A57-8663-427512B8BB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92A7770-E6AE-4804-8750-EF22DBA68F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0F6E1-2AD9-49BC-9FF9-2687446A84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2891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0BCAD31-ABDE-4453-94E0-09738EE1B4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A30C996-175B-46F0-AC94-D8DB96A855A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BA58008-C596-4E43-8049-EC1B1ACD88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1BA02E5-D4F6-4F8C-8BD2-1180159440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98D263-9A4B-45D3-B34C-26D9BA7C37A7}" type="datetimeFigureOut">
              <a:rPr lang="ru-RU" smtClean="0"/>
              <a:t>20.03.2024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B254DEE-D66A-4546-B758-F53B9BBDAB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E6BA95F-16AC-46FA-AE63-35373BE6EA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0F6E1-2AD9-49BC-9FF9-2687446A84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05138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AC1A8F0-76DF-4F49-9FA3-DBFF7C355E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22AA9DC-D5C8-42CC-BA35-3889009949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4D827F8-47F9-40F3-A475-94D631C2CC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B454C0F2-0F30-4B63-A743-BA79C0F8302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654C6872-BD9F-4864-AC89-964353FCD33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E0F7A793-54E4-48ED-915D-5F8B56394C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98D263-9A4B-45D3-B34C-26D9BA7C37A7}" type="datetimeFigureOut">
              <a:rPr lang="ru-RU" smtClean="0"/>
              <a:t>20.03.2024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B52B51A5-EF5A-480A-84EE-5017289D0B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A1CF1CBB-D0F2-4264-85FE-E56435811C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0F6E1-2AD9-49BC-9FF9-2687446A84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10835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EACC35A-7449-44BF-8541-E62E860F25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49ED59BF-1E78-406E-B3F6-311115070D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98D263-9A4B-45D3-B34C-26D9BA7C37A7}" type="datetimeFigureOut">
              <a:rPr lang="ru-RU" smtClean="0"/>
              <a:t>20.03.2024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13B4F158-8C04-4CB1-9811-7F11A61808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015D9665-45E8-47CC-868D-B04E272866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0F6E1-2AD9-49BC-9FF9-2687446A84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43667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745497D7-0E89-4444-81EC-556C400F2B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98D263-9A4B-45D3-B34C-26D9BA7C37A7}" type="datetimeFigureOut">
              <a:rPr lang="ru-RU" smtClean="0"/>
              <a:t>20.03.2024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FBA7EAA1-22C3-4161-AEB1-B8311DEC9E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79704A2-816E-4D0A-8EB3-584F188EB5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0F6E1-2AD9-49BC-9FF9-2687446A84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01657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56C5840-87D1-4160-83F2-2AC7ECD25E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DCEB912-C04A-4E42-A882-A290F1337E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652DE91-D8F6-4CD7-955A-696D78D940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D30D47B-1D16-4A24-AC9A-16235D3B9E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98D263-9A4B-45D3-B34C-26D9BA7C37A7}" type="datetimeFigureOut">
              <a:rPr lang="ru-RU" smtClean="0"/>
              <a:t>20.03.2024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994A34A-EC9B-4AC4-9ED9-5A4EB727AE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4187D2D-7D2B-433F-9D8D-98487195EA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0F6E1-2AD9-49BC-9FF9-2687446A84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58003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6C4E519-E916-4B16-BADB-E89476B22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99964046-4727-4CB8-BC8A-E1BAB769CD7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92D3F72-8FAA-4F1C-9540-B48DBCADDAA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0CB3B82-2636-4FD1-B3A5-7D87C4227C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98D263-9A4B-45D3-B34C-26D9BA7C37A7}" type="datetimeFigureOut">
              <a:rPr lang="ru-RU" smtClean="0"/>
              <a:t>20.03.2024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B564E26-F588-4010-A1AA-73295E7335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5F58A77-70FC-4308-A206-6C38AB4C7D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0F6E1-2AD9-49BC-9FF9-2687446A84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74298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0DBAF2F-2A8A-49D8-9F41-A3FB9ABBB6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D7C25CD-245D-4363-850F-F2826B00291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5D3C6A6-736C-4979-BB02-98AC04E5F4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98D263-9A4B-45D3-B34C-26D9BA7C37A7}" type="datetimeFigureOut">
              <a:rPr lang="ru-RU" smtClean="0"/>
              <a:t>20.03.2024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DDFB901-7980-4E52-91EA-DAA9E89C91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81308E3-0959-4163-9A79-3139F87A2A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0F6E1-2AD9-49BC-9FF9-2687446A84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58165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C34FB658-13AE-4B83-BA5D-7CF8E465EFC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5BA21FB4-94C8-4E12-93B2-3756A88A321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700749B-998F-4375-A7D2-36C212744C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98D263-9A4B-45D3-B34C-26D9BA7C37A7}" type="datetimeFigureOut">
              <a:rPr lang="ru-RU" smtClean="0"/>
              <a:t>20.03.2024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2690823-50B5-4167-8C15-9F7F9A6E32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F3DD2A4-E377-43A6-9073-AF3FD2A9B7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0F6E1-2AD9-49BC-9FF9-2687446A84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43913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1F2E499-73D0-49E3-BD60-6F440E51A0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D08A650-7988-4F0D-84AE-5FE8F4B2F1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45F263D-5941-4D02-A608-195FB3386DD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98D263-9A4B-45D3-B34C-26D9BA7C37A7}" type="datetimeFigureOut">
              <a:rPr lang="ru-RU" smtClean="0"/>
              <a:t>20.03.2024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994E1D6-7F50-45F9-90B8-A829F075A8E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BD96612-BBD5-493E-A431-A906BB4219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50F6E1-2AD9-49BC-9FF9-2687446A84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06508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9.png"/><Relationship Id="rId18" Type="http://schemas.openxmlformats.org/officeDocument/2006/relationships/image" Target="../media/image13.jpeg"/><Relationship Id="rId3" Type="http://schemas.openxmlformats.org/officeDocument/2006/relationships/image" Target="../media/image2.png"/><Relationship Id="rId21" Type="http://schemas.openxmlformats.org/officeDocument/2006/relationships/image" Target="../media/image16.png"/><Relationship Id="rId7" Type="http://schemas.microsoft.com/office/2007/relationships/hdphoto" Target="../media/hdphoto1.wdp"/><Relationship Id="rId12" Type="http://schemas.microsoft.com/office/2007/relationships/hdphoto" Target="../media/hdphoto3.wdp"/><Relationship Id="rId17" Type="http://schemas.openxmlformats.org/officeDocument/2006/relationships/image" Target="../media/image12.jpeg"/><Relationship Id="rId2" Type="http://schemas.openxmlformats.org/officeDocument/2006/relationships/image" Target="../media/image1.png"/><Relationship Id="rId16" Type="http://schemas.microsoft.com/office/2007/relationships/hdphoto" Target="../media/hdphoto4.wdp"/><Relationship Id="rId20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8.png"/><Relationship Id="rId5" Type="http://schemas.openxmlformats.org/officeDocument/2006/relationships/image" Target="../media/image4.png"/><Relationship Id="rId15" Type="http://schemas.openxmlformats.org/officeDocument/2006/relationships/image" Target="../media/image11.png"/><Relationship Id="rId10" Type="http://schemas.openxmlformats.org/officeDocument/2006/relationships/image" Target="../media/image7.png"/><Relationship Id="rId19" Type="http://schemas.openxmlformats.org/officeDocument/2006/relationships/image" Target="../media/image14.png"/><Relationship Id="rId4" Type="http://schemas.openxmlformats.org/officeDocument/2006/relationships/image" Target="../media/image3.png"/><Relationship Id="rId9" Type="http://schemas.microsoft.com/office/2007/relationships/hdphoto" Target="../media/hdphoto2.wdp"/><Relationship Id="rId14" Type="http://schemas.openxmlformats.org/officeDocument/2006/relationships/image" Target="../media/image10.png"/><Relationship Id="rId22" Type="http://schemas.openxmlformats.org/officeDocument/2006/relationships/image" Target="../media/image17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9A8811B-C34D-4FFE-85CE-4D8592D3AB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-423514" y="2894056"/>
            <a:ext cx="1543450" cy="1244313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0A222FE6-2D56-478A-98E4-27C6D40B55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96898" y="2941088"/>
            <a:ext cx="1163060" cy="726679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E629905D-D001-42B3-A4E4-4307C136C5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97809" y="2626826"/>
            <a:ext cx="1038950" cy="935055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A80DCBA8-675F-4554-86FC-3375EDF3873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57130" y="2718364"/>
            <a:ext cx="1042988" cy="899080"/>
          </a:xfrm>
          <a:prstGeom prst="rect">
            <a:avLst/>
          </a:prstGeom>
        </p:spPr>
      </p:pic>
      <p:sp>
        <p:nvSpPr>
          <p:cNvPr id="86" name="Прямоугольник: скругленные углы 85">
            <a:extLst>
              <a:ext uri="{FF2B5EF4-FFF2-40B4-BE49-F238E27FC236}">
                <a16:creationId xmlns:a16="http://schemas.microsoft.com/office/drawing/2014/main" id="{92B2C3BD-F5B5-4563-A4EB-043487CAE5C6}"/>
              </a:ext>
            </a:extLst>
          </p:cNvPr>
          <p:cNvSpPr/>
          <p:nvPr/>
        </p:nvSpPr>
        <p:spPr>
          <a:xfrm>
            <a:off x="10918987" y="2029640"/>
            <a:ext cx="1188042" cy="339140"/>
          </a:xfrm>
          <a:prstGeom prst="round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Montserrat" panose="00000500000000000000" pitchFamily="2" charset="-52"/>
            </a:endParaRPr>
          </a:p>
        </p:txBody>
      </p:sp>
      <p:sp>
        <p:nvSpPr>
          <p:cNvPr id="79" name="Прямоугольник: скругленные углы 78">
            <a:extLst>
              <a:ext uri="{FF2B5EF4-FFF2-40B4-BE49-F238E27FC236}">
                <a16:creationId xmlns:a16="http://schemas.microsoft.com/office/drawing/2014/main" id="{840C0FD1-382C-47AF-97FA-405985995C48}"/>
              </a:ext>
            </a:extLst>
          </p:cNvPr>
          <p:cNvSpPr/>
          <p:nvPr/>
        </p:nvSpPr>
        <p:spPr>
          <a:xfrm>
            <a:off x="9596086" y="2152917"/>
            <a:ext cx="1188042" cy="339140"/>
          </a:xfrm>
          <a:prstGeom prst="round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Montserrat" panose="00000500000000000000" pitchFamily="2" charset="-52"/>
            </a:endParaRPr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 rotWithShape="1">
          <a:blip r:embed="rId6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18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62" t="151" r="62" b="77243"/>
          <a:stretch/>
        </p:blipFill>
        <p:spPr>
          <a:xfrm>
            <a:off x="0" y="5984387"/>
            <a:ext cx="12192000" cy="849045"/>
          </a:xfrm>
          <a:prstGeom prst="rect">
            <a:avLst/>
          </a:prstGeom>
        </p:spPr>
      </p:pic>
      <p:sp>
        <p:nvSpPr>
          <p:cNvPr id="21" name="Прямоугольник 20"/>
          <p:cNvSpPr/>
          <p:nvPr/>
        </p:nvSpPr>
        <p:spPr>
          <a:xfrm>
            <a:off x="-24938" y="5587482"/>
            <a:ext cx="12192000" cy="1274164"/>
          </a:xfrm>
          <a:prstGeom prst="rect">
            <a:avLst/>
          </a:prstGeom>
          <a:solidFill>
            <a:schemeClr val="bg1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Montserrat" panose="00000500000000000000" pitchFamily="2" charset="-52"/>
            </a:endParaRPr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D59CAB1F-CC5F-4A26-B727-5693D70DAC81}"/>
              </a:ext>
            </a:extLst>
          </p:cNvPr>
          <p:cNvSpPr/>
          <p:nvPr/>
        </p:nvSpPr>
        <p:spPr>
          <a:xfrm>
            <a:off x="184500" y="592847"/>
            <a:ext cx="6971251" cy="523744"/>
          </a:xfrm>
          <a:prstGeom prst="round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Montserrat" panose="00000500000000000000" pitchFamily="2" charset="-52"/>
            </a:endParaRPr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0BD728F7-BFF5-473A-954F-22797BA24B0D}"/>
              </a:ext>
            </a:extLst>
          </p:cNvPr>
          <p:cNvSpPr/>
          <p:nvPr/>
        </p:nvSpPr>
        <p:spPr>
          <a:xfrm>
            <a:off x="211562" y="674452"/>
            <a:ext cx="1179501" cy="27700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Montserrat" panose="00000500000000000000" pitchFamily="2" charset="-52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81973FF-5388-4068-9E60-B6F35CAC34AE}"/>
              </a:ext>
            </a:extLst>
          </p:cNvPr>
          <p:cNvSpPr txBox="1"/>
          <p:nvPr/>
        </p:nvSpPr>
        <p:spPr>
          <a:xfrm>
            <a:off x="433924" y="-107395"/>
            <a:ext cx="599875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-52"/>
              </a:rPr>
              <a:t>КАРЬЕРНАЯ КАРТА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66EF1CA-49FC-4DCF-987A-EF5202D34773}"/>
              </a:ext>
            </a:extLst>
          </p:cNvPr>
          <p:cNvSpPr txBox="1"/>
          <p:nvPr/>
        </p:nvSpPr>
        <p:spPr>
          <a:xfrm>
            <a:off x="175532" y="625365"/>
            <a:ext cx="1288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DA7849"/>
                </a:solidFill>
                <a:latin typeface="Montserrat" panose="00000500000000000000" pitchFamily="2" charset="-52"/>
              </a:rPr>
              <a:t>18.02.07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FDBAE3E-DCE3-4A31-99E0-66B464C3DE41}"/>
              </a:ext>
            </a:extLst>
          </p:cNvPr>
          <p:cNvSpPr txBox="1"/>
          <p:nvPr/>
        </p:nvSpPr>
        <p:spPr>
          <a:xfrm>
            <a:off x="1418125" y="595736"/>
            <a:ext cx="575008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rgbClr val="DA7849"/>
                </a:solidFill>
                <a:latin typeface="Montserrat" panose="00000500000000000000" pitchFamily="2" charset="-52"/>
              </a:rPr>
              <a:t>ТЕХНОЛОГИЯ ПРОИЗВОДСТВА И ПЕРЕРАБОТКИ ПЛАСТИЧЕСКИХ МАСС И ЭЛАСТОМЕРОВ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CC1D765-B1AD-4304-A9C2-A5F641B2CE1C}"/>
              </a:ext>
            </a:extLst>
          </p:cNvPr>
          <p:cNvSpPr txBox="1"/>
          <p:nvPr/>
        </p:nvSpPr>
        <p:spPr>
          <a:xfrm>
            <a:off x="184500" y="1222035"/>
            <a:ext cx="213735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rgbClr val="DA7849"/>
                </a:solidFill>
                <a:latin typeface="Montserrat" panose="00000500000000000000" pitchFamily="2" charset="-52"/>
              </a:rPr>
              <a:t>ЧЕМУ НАУЧИМ: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D085472-3BD2-4117-B920-762E41D03737}"/>
              </a:ext>
            </a:extLst>
          </p:cNvPr>
          <p:cNvSpPr txBox="1"/>
          <p:nvPr/>
        </p:nvSpPr>
        <p:spPr>
          <a:xfrm>
            <a:off x="459" y="1568629"/>
            <a:ext cx="593660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Clr>
                <a:srgbClr val="DA7849"/>
              </a:buClr>
              <a:buFont typeface="Wingdings" panose="05000000000000000000" pitchFamily="2" charset="2"/>
              <a:buChar char="v"/>
            </a:pPr>
            <a:r>
              <a:rPr lang="ru-RU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-52"/>
              </a:rPr>
              <a:t>Подготавливать сырье, реагенты и материалы к работе, контролировать качество исходного сырья и готовой продукции;</a:t>
            </a:r>
          </a:p>
          <a:p>
            <a:pPr marL="285750" indent="-285750">
              <a:buClr>
                <a:srgbClr val="DA7849"/>
              </a:buClr>
              <a:buFont typeface="Wingdings" panose="05000000000000000000" pitchFamily="2" charset="2"/>
              <a:buChar char="v"/>
            </a:pPr>
            <a:r>
              <a:rPr lang="ru-RU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-52"/>
              </a:rPr>
              <a:t>Работать с технологическими процессами высокомолекулярных и высокоэффективных соединений.</a:t>
            </a:r>
          </a:p>
        </p:txBody>
      </p:sp>
      <p:pic>
        <p:nvPicPr>
          <p:cNvPr id="1030" name="Picture 6">
            <a:extLst>
              <a:ext uri="{FF2B5EF4-FFF2-40B4-BE49-F238E27FC236}">
                <a16:creationId xmlns:a16="http://schemas.microsoft.com/office/drawing/2014/main" id="{3F54ACDE-3794-4DF0-886D-ECE8673298F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hq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6800" r="92650">
                        <a14:foregroundMark x1="7600" y1="61550" x2="8700" y2="59050"/>
                        <a14:foregroundMark x1="7900" y1="62000" x2="9500" y2="59650"/>
                        <a14:foregroundMark x1="6850" y1="63750" x2="8850" y2="63100"/>
                        <a14:foregroundMark x1="92650" y1="42300" x2="89700" y2="48850"/>
                        <a14:foregroundMark x1="85750" y1="61700" x2="84650" y2="63900"/>
                        <a14:foregroundMark x1="33900" y1="28200" x2="33900" y2="28200"/>
                        <a14:foregroundMark x1="34700" y1="27550" x2="34700" y2="275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537" t="22487" r="3589" b="23622"/>
          <a:stretch/>
        </p:blipFill>
        <p:spPr bwMode="auto">
          <a:xfrm rot="20455662">
            <a:off x="6826466" y="1127345"/>
            <a:ext cx="1526101" cy="8855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5B87C33F-8D73-463A-9E67-A08461726E5A}"/>
              </a:ext>
            </a:extLst>
          </p:cNvPr>
          <p:cNvSpPr txBox="1"/>
          <p:nvPr/>
        </p:nvSpPr>
        <p:spPr>
          <a:xfrm>
            <a:off x="3693460" y="1091598"/>
            <a:ext cx="3619852" cy="469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</a:pPr>
            <a:r>
              <a:rPr lang="ru-RU" sz="1200" dirty="0">
                <a:solidFill>
                  <a:srgbClr val="DA7849"/>
                </a:solidFill>
                <a:latin typeface="Montserrat" panose="00000500000000000000" pitchFamily="2" charset="-52"/>
              </a:rPr>
              <a:t>Средняя заработная плата по </a:t>
            </a:r>
          </a:p>
          <a:p>
            <a:pPr>
              <a:lnSpc>
                <a:spcPct val="105000"/>
              </a:lnSpc>
            </a:pPr>
            <a:r>
              <a:rPr lang="ru-RU" sz="1200" dirty="0">
                <a:solidFill>
                  <a:srgbClr val="DA7849"/>
                </a:solidFill>
                <a:latin typeface="Montserrat" panose="00000500000000000000" pitchFamily="2" charset="-52"/>
              </a:rPr>
              <a:t>республике Татарстан от </a:t>
            </a:r>
            <a:r>
              <a:rPr lang="ru-RU" sz="1200" b="0" i="0" dirty="0">
                <a:solidFill>
                  <a:srgbClr val="DA7849"/>
                </a:solidFill>
                <a:effectLst/>
                <a:latin typeface="Montserrat" panose="00000500000000000000" pitchFamily="2" charset="-52"/>
              </a:rPr>
              <a:t>75 991 руб.</a:t>
            </a:r>
            <a:r>
              <a:rPr lang="ru-RU" sz="1200" dirty="0">
                <a:solidFill>
                  <a:srgbClr val="DA7849"/>
                </a:solidFill>
                <a:latin typeface="Montserrat" panose="00000500000000000000" pitchFamily="2" charset="-52"/>
              </a:rPr>
              <a:t> </a:t>
            </a:r>
          </a:p>
        </p:txBody>
      </p:sp>
      <p:cxnSp>
        <p:nvCxnSpPr>
          <p:cNvPr id="19" name="Прямая соединительная линия 18">
            <a:extLst>
              <a:ext uri="{FF2B5EF4-FFF2-40B4-BE49-F238E27FC236}">
                <a16:creationId xmlns:a16="http://schemas.microsoft.com/office/drawing/2014/main" id="{5644E93A-3D09-486B-8C0C-F2DF33F9E4B8}"/>
              </a:ext>
            </a:extLst>
          </p:cNvPr>
          <p:cNvCxnSpPr>
            <a:cxnSpLocks/>
          </p:cNvCxnSpPr>
          <p:nvPr/>
        </p:nvCxnSpPr>
        <p:spPr>
          <a:xfrm flipV="1">
            <a:off x="6678272" y="1305177"/>
            <a:ext cx="234985" cy="4381"/>
          </a:xfrm>
          <a:prstGeom prst="line">
            <a:avLst/>
          </a:prstGeom>
          <a:ln w="12700">
            <a:solidFill>
              <a:srgbClr val="DA7849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>
            <a:extLst>
              <a:ext uri="{FF2B5EF4-FFF2-40B4-BE49-F238E27FC236}">
                <a16:creationId xmlns:a16="http://schemas.microsoft.com/office/drawing/2014/main" id="{EAD4F5FC-030C-4391-ACA2-85BCB22DEB6E}"/>
              </a:ext>
            </a:extLst>
          </p:cNvPr>
          <p:cNvCxnSpPr>
            <a:cxnSpLocks/>
          </p:cNvCxnSpPr>
          <p:nvPr/>
        </p:nvCxnSpPr>
        <p:spPr>
          <a:xfrm>
            <a:off x="6911604" y="1303287"/>
            <a:ext cx="513208" cy="285714"/>
          </a:xfrm>
          <a:prstGeom prst="line">
            <a:avLst/>
          </a:prstGeom>
          <a:ln w="12700">
            <a:solidFill>
              <a:srgbClr val="DA7849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" name="AutoShape 2" descr="новая линейка НК.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latin typeface="Montserrat" panose="00000500000000000000" pitchFamily="2" charset="-52"/>
            </a:endParaRPr>
          </a:p>
        </p:txBody>
      </p:sp>
      <p:sp>
        <p:nvSpPr>
          <p:cNvPr id="113" name="Прямоугольник: скругленные углы 112">
            <a:extLst>
              <a:ext uri="{FF2B5EF4-FFF2-40B4-BE49-F238E27FC236}">
                <a16:creationId xmlns:a16="http://schemas.microsoft.com/office/drawing/2014/main" id="{03D5E4C8-F872-45A8-A61E-CDA8BB874A0E}"/>
              </a:ext>
            </a:extLst>
          </p:cNvPr>
          <p:cNvSpPr/>
          <p:nvPr/>
        </p:nvSpPr>
        <p:spPr>
          <a:xfrm>
            <a:off x="46329" y="2442339"/>
            <a:ext cx="1046451" cy="307777"/>
          </a:xfrm>
          <a:prstGeom prst="round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Montserrat" panose="00000500000000000000" pitchFamily="2" charset="-52"/>
            </a:endParaRP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CF9CCFD1-7FD3-4772-8785-091EE73E2905}"/>
              </a:ext>
            </a:extLst>
          </p:cNvPr>
          <p:cNvSpPr txBox="1"/>
          <p:nvPr/>
        </p:nvSpPr>
        <p:spPr>
          <a:xfrm>
            <a:off x="99607" y="2443075"/>
            <a:ext cx="93490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dirty="0">
                <a:solidFill>
                  <a:srgbClr val="DA7849"/>
                </a:solidFill>
                <a:latin typeface="Montserrat" panose="00000500000000000000" pitchFamily="2" charset="-52"/>
              </a:rPr>
              <a:t>СТУДЕНТ</a:t>
            </a: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1446D326-4FDE-4C0B-AE3F-2FE4A24707AE}"/>
              </a:ext>
            </a:extLst>
          </p:cNvPr>
          <p:cNvSpPr txBox="1"/>
          <p:nvPr/>
        </p:nvSpPr>
        <p:spPr>
          <a:xfrm>
            <a:off x="501284" y="2740029"/>
            <a:ext cx="75373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00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15-19лет</a:t>
            </a:r>
          </a:p>
        </p:txBody>
      </p:sp>
      <p:sp>
        <p:nvSpPr>
          <p:cNvPr id="123" name="Прямоугольник: скругленные углы 122">
            <a:extLst>
              <a:ext uri="{FF2B5EF4-FFF2-40B4-BE49-F238E27FC236}">
                <a16:creationId xmlns:a16="http://schemas.microsoft.com/office/drawing/2014/main" id="{3134E228-AE11-480E-B9A2-D98C9BBCCD89}"/>
              </a:ext>
            </a:extLst>
          </p:cNvPr>
          <p:cNvSpPr/>
          <p:nvPr/>
        </p:nvSpPr>
        <p:spPr>
          <a:xfrm>
            <a:off x="48549" y="3785879"/>
            <a:ext cx="1188042" cy="662539"/>
          </a:xfrm>
          <a:prstGeom prst="round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Montserrat" panose="00000500000000000000" pitchFamily="2" charset="-52"/>
            </a:endParaRPr>
          </a:p>
        </p:txBody>
      </p:sp>
      <p:sp>
        <p:nvSpPr>
          <p:cNvPr id="124" name="Прямоугольник: скругленные углы 123">
            <a:extLst>
              <a:ext uri="{FF2B5EF4-FFF2-40B4-BE49-F238E27FC236}">
                <a16:creationId xmlns:a16="http://schemas.microsoft.com/office/drawing/2014/main" id="{AC258B3A-D83A-4E29-AED7-A4FFA478C70D}"/>
              </a:ext>
            </a:extLst>
          </p:cNvPr>
          <p:cNvSpPr/>
          <p:nvPr/>
        </p:nvSpPr>
        <p:spPr>
          <a:xfrm>
            <a:off x="1224047" y="2470862"/>
            <a:ext cx="1188042" cy="453084"/>
          </a:xfrm>
          <a:prstGeom prst="round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Montserrat" panose="00000500000000000000" pitchFamily="2" charset="-52"/>
            </a:endParaRPr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26B6B667-AA71-4625-9C42-85F3C650269C}"/>
              </a:ext>
            </a:extLst>
          </p:cNvPr>
          <p:cNvSpPr txBox="1"/>
          <p:nvPr/>
        </p:nvSpPr>
        <p:spPr>
          <a:xfrm>
            <a:off x="1220030" y="2478400"/>
            <a:ext cx="117346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dirty="0">
                <a:solidFill>
                  <a:srgbClr val="DA7849"/>
                </a:solidFill>
                <a:latin typeface="Montserrat" panose="00000500000000000000" pitchFamily="2" charset="-52"/>
              </a:rPr>
              <a:t>ЛАБОРАНТ </a:t>
            </a:r>
          </a:p>
          <a:p>
            <a:pPr algn="ctr"/>
            <a:r>
              <a:rPr lang="ru-RU" sz="1200" dirty="0">
                <a:solidFill>
                  <a:srgbClr val="DA7849"/>
                </a:solidFill>
                <a:latin typeface="Montserrat" panose="00000500000000000000" pitchFamily="2" charset="-52"/>
              </a:rPr>
              <a:t>3 РАЗРЯДА </a:t>
            </a:r>
          </a:p>
        </p:txBody>
      </p:sp>
      <p:sp>
        <p:nvSpPr>
          <p:cNvPr id="127" name="Прямоугольник: скругленные углы 126">
            <a:extLst>
              <a:ext uri="{FF2B5EF4-FFF2-40B4-BE49-F238E27FC236}">
                <a16:creationId xmlns:a16="http://schemas.microsoft.com/office/drawing/2014/main" id="{272D408E-A75A-4DBF-84B5-76D96C16371D}"/>
              </a:ext>
            </a:extLst>
          </p:cNvPr>
          <p:cNvSpPr/>
          <p:nvPr/>
        </p:nvSpPr>
        <p:spPr>
          <a:xfrm>
            <a:off x="1287911" y="3844251"/>
            <a:ext cx="1336210" cy="1560793"/>
          </a:xfrm>
          <a:prstGeom prst="round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Montserrat" panose="00000500000000000000" pitchFamily="2" charset="-52"/>
            </a:endParaRPr>
          </a:p>
        </p:txBody>
      </p:sp>
      <p:sp>
        <p:nvSpPr>
          <p:cNvPr id="128" name="Прямоугольник: скругленные углы 127">
            <a:extLst>
              <a:ext uri="{FF2B5EF4-FFF2-40B4-BE49-F238E27FC236}">
                <a16:creationId xmlns:a16="http://schemas.microsoft.com/office/drawing/2014/main" id="{BEBBC4BE-16F6-44E4-BEDC-8FE4B336866D}"/>
              </a:ext>
            </a:extLst>
          </p:cNvPr>
          <p:cNvSpPr/>
          <p:nvPr/>
        </p:nvSpPr>
        <p:spPr>
          <a:xfrm>
            <a:off x="2678019" y="2440400"/>
            <a:ext cx="1188042" cy="520144"/>
          </a:xfrm>
          <a:prstGeom prst="round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Montserrat" panose="00000500000000000000" pitchFamily="2" charset="-52"/>
            </a:endParaRP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77AED790-143E-4B24-8010-86E106B85133}"/>
              </a:ext>
            </a:extLst>
          </p:cNvPr>
          <p:cNvSpPr txBox="1"/>
          <p:nvPr/>
        </p:nvSpPr>
        <p:spPr>
          <a:xfrm>
            <a:off x="2670925" y="2375767"/>
            <a:ext cx="127533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dirty="0">
                <a:solidFill>
                  <a:srgbClr val="DA7849"/>
                </a:solidFill>
                <a:latin typeface="Montserrat" panose="00000500000000000000" pitchFamily="2" charset="-52"/>
              </a:rPr>
              <a:t>ЛАБОРАНТ </a:t>
            </a:r>
          </a:p>
          <a:p>
            <a:pPr algn="ctr"/>
            <a:r>
              <a:rPr lang="ru-RU" sz="1200" dirty="0">
                <a:solidFill>
                  <a:srgbClr val="DA7849"/>
                </a:solidFill>
                <a:latin typeface="Montserrat" panose="00000500000000000000" pitchFamily="2" charset="-52"/>
              </a:rPr>
              <a:t>4 РАЗРЯДА – </a:t>
            </a:r>
          </a:p>
          <a:p>
            <a:pPr algn="ctr"/>
            <a:r>
              <a:rPr lang="ru-RU" sz="1200" dirty="0">
                <a:solidFill>
                  <a:srgbClr val="DA7849"/>
                </a:solidFill>
                <a:latin typeface="Montserrat" panose="00000500000000000000" pitchFamily="2" charset="-52"/>
              </a:rPr>
              <a:t>6 РАЗРЯДА</a:t>
            </a:r>
            <a:endParaRPr lang="ru-RU" sz="1600" dirty="0">
              <a:solidFill>
                <a:srgbClr val="DA7849"/>
              </a:solidFill>
              <a:latin typeface="Montserrat" panose="00000500000000000000" pitchFamily="2" charset="-52"/>
            </a:endParaRP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4568F2E9-981D-4CCC-8097-353ED77D80C6}"/>
              </a:ext>
            </a:extLst>
          </p:cNvPr>
          <p:cNvSpPr txBox="1"/>
          <p:nvPr/>
        </p:nvSpPr>
        <p:spPr>
          <a:xfrm>
            <a:off x="3008430" y="3057046"/>
            <a:ext cx="80502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00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22-25лет</a:t>
            </a:r>
          </a:p>
        </p:txBody>
      </p:sp>
      <p:sp>
        <p:nvSpPr>
          <p:cNvPr id="131" name="Прямоугольник: скругленные углы 130">
            <a:extLst>
              <a:ext uri="{FF2B5EF4-FFF2-40B4-BE49-F238E27FC236}">
                <a16:creationId xmlns:a16="http://schemas.microsoft.com/office/drawing/2014/main" id="{8F8BEE74-E6E4-4FC4-8291-7EE4A1D670CF}"/>
              </a:ext>
            </a:extLst>
          </p:cNvPr>
          <p:cNvSpPr/>
          <p:nvPr/>
        </p:nvSpPr>
        <p:spPr>
          <a:xfrm>
            <a:off x="2743188" y="4086985"/>
            <a:ext cx="1196582" cy="1190183"/>
          </a:xfrm>
          <a:prstGeom prst="round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Montserrat" panose="00000500000000000000" pitchFamily="2" charset="-52"/>
            </a:endParaRPr>
          </a:p>
        </p:txBody>
      </p:sp>
      <p:sp>
        <p:nvSpPr>
          <p:cNvPr id="132" name="Прямоугольник: скругленные углы 131">
            <a:extLst>
              <a:ext uri="{FF2B5EF4-FFF2-40B4-BE49-F238E27FC236}">
                <a16:creationId xmlns:a16="http://schemas.microsoft.com/office/drawing/2014/main" id="{377796F4-692E-4E0C-813E-74B92592763E}"/>
              </a:ext>
            </a:extLst>
          </p:cNvPr>
          <p:cNvSpPr/>
          <p:nvPr/>
        </p:nvSpPr>
        <p:spPr>
          <a:xfrm>
            <a:off x="4029374" y="2335124"/>
            <a:ext cx="1188042" cy="352909"/>
          </a:xfrm>
          <a:prstGeom prst="round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Montserrat" panose="00000500000000000000" pitchFamily="2" charset="-52"/>
            </a:endParaRPr>
          </a:p>
        </p:txBody>
      </p:sp>
      <p:sp>
        <p:nvSpPr>
          <p:cNvPr id="133" name="TextBox 132">
            <a:extLst>
              <a:ext uri="{FF2B5EF4-FFF2-40B4-BE49-F238E27FC236}">
                <a16:creationId xmlns:a16="http://schemas.microsoft.com/office/drawing/2014/main" id="{68D465D0-6893-4C5E-898A-ECF81DF5366B}"/>
              </a:ext>
            </a:extLst>
          </p:cNvPr>
          <p:cNvSpPr txBox="1"/>
          <p:nvPr/>
        </p:nvSpPr>
        <p:spPr>
          <a:xfrm>
            <a:off x="4013833" y="2350522"/>
            <a:ext cx="116492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dirty="0">
                <a:solidFill>
                  <a:srgbClr val="DA7849"/>
                </a:solidFill>
                <a:latin typeface="Montserrat" panose="00000500000000000000" pitchFamily="2" charset="-52"/>
              </a:rPr>
              <a:t>ТЕХНИК</a:t>
            </a:r>
          </a:p>
        </p:txBody>
      </p:sp>
      <p:sp>
        <p:nvSpPr>
          <p:cNvPr id="134" name="TextBox 133">
            <a:extLst>
              <a:ext uri="{FF2B5EF4-FFF2-40B4-BE49-F238E27FC236}">
                <a16:creationId xmlns:a16="http://schemas.microsoft.com/office/drawing/2014/main" id="{DD82EC3B-3750-4464-BBC4-2D01FDF6DE38}"/>
              </a:ext>
            </a:extLst>
          </p:cNvPr>
          <p:cNvSpPr txBox="1"/>
          <p:nvPr/>
        </p:nvSpPr>
        <p:spPr>
          <a:xfrm>
            <a:off x="4273944" y="2711294"/>
            <a:ext cx="80823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00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25-27лет</a:t>
            </a:r>
          </a:p>
        </p:txBody>
      </p:sp>
      <p:sp>
        <p:nvSpPr>
          <p:cNvPr id="135" name="Прямоугольник: скругленные углы 134">
            <a:extLst>
              <a:ext uri="{FF2B5EF4-FFF2-40B4-BE49-F238E27FC236}">
                <a16:creationId xmlns:a16="http://schemas.microsoft.com/office/drawing/2014/main" id="{EDD3BB37-140B-47BE-8C10-0F20EB544357}"/>
              </a:ext>
            </a:extLst>
          </p:cNvPr>
          <p:cNvSpPr/>
          <p:nvPr/>
        </p:nvSpPr>
        <p:spPr>
          <a:xfrm>
            <a:off x="4009194" y="3839997"/>
            <a:ext cx="1255865" cy="1091243"/>
          </a:xfrm>
          <a:prstGeom prst="round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Montserrat" panose="00000500000000000000" pitchFamily="2" charset="-52"/>
            </a:endParaRPr>
          </a:p>
        </p:txBody>
      </p:sp>
      <p:sp>
        <p:nvSpPr>
          <p:cNvPr id="136" name="Прямоугольник: скругленные углы 135">
            <a:extLst>
              <a:ext uri="{FF2B5EF4-FFF2-40B4-BE49-F238E27FC236}">
                <a16:creationId xmlns:a16="http://schemas.microsoft.com/office/drawing/2014/main" id="{E7425BB0-F5CF-4A94-8B07-AB640819CE3D}"/>
              </a:ext>
            </a:extLst>
          </p:cNvPr>
          <p:cNvSpPr/>
          <p:nvPr/>
        </p:nvSpPr>
        <p:spPr>
          <a:xfrm>
            <a:off x="5429201" y="2221574"/>
            <a:ext cx="1232528" cy="495370"/>
          </a:xfrm>
          <a:prstGeom prst="round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Montserrat" panose="00000500000000000000" pitchFamily="2" charset="-52"/>
            </a:endParaRPr>
          </a:p>
        </p:txBody>
      </p:sp>
      <p:sp>
        <p:nvSpPr>
          <p:cNvPr id="137" name="TextBox 136">
            <a:extLst>
              <a:ext uri="{FF2B5EF4-FFF2-40B4-BE49-F238E27FC236}">
                <a16:creationId xmlns:a16="http://schemas.microsoft.com/office/drawing/2014/main" id="{F78B9B18-5E92-4D69-8D02-CCCA0C6897AE}"/>
              </a:ext>
            </a:extLst>
          </p:cNvPr>
          <p:cNvSpPr txBox="1"/>
          <p:nvPr/>
        </p:nvSpPr>
        <p:spPr>
          <a:xfrm>
            <a:off x="5369432" y="2125867"/>
            <a:ext cx="143696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dirty="0">
                <a:solidFill>
                  <a:srgbClr val="DA7849"/>
                </a:solidFill>
                <a:latin typeface="Montserrat" panose="00000500000000000000" pitchFamily="2" charset="-52"/>
              </a:rPr>
              <a:t>ИНЖЕНЕР-ТЕХНОЛОГ 1-3 РАЗРЯДА</a:t>
            </a:r>
          </a:p>
        </p:txBody>
      </p:sp>
      <p:sp>
        <p:nvSpPr>
          <p:cNvPr id="138" name="TextBox 137">
            <a:extLst>
              <a:ext uri="{FF2B5EF4-FFF2-40B4-BE49-F238E27FC236}">
                <a16:creationId xmlns:a16="http://schemas.microsoft.com/office/drawing/2014/main" id="{1F6BFD0B-933E-4F19-93ED-1EE3C556DFC1}"/>
              </a:ext>
            </a:extLst>
          </p:cNvPr>
          <p:cNvSpPr txBox="1"/>
          <p:nvPr/>
        </p:nvSpPr>
        <p:spPr>
          <a:xfrm>
            <a:off x="6087916" y="2714796"/>
            <a:ext cx="91082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00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27-33года</a:t>
            </a:r>
          </a:p>
        </p:txBody>
      </p:sp>
      <p:sp>
        <p:nvSpPr>
          <p:cNvPr id="139" name="Прямоугольник: скругленные углы 138">
            <a:extLst>
              <a:ext uri="{FF2B5EF4-FFF2-40B4-BE49-F238E27FC236}">
                <a16:creationId xmlns:a16="http://schemas.microsoft.com/office/drawing/2014/main" id="{13AB8750-9E6F-4F84-8D9E-28F562D93EFB}"/>
              </a:ext>
            </a:extLst>
          </p:cNvPr>
          <p:cNvSpPr/>
          <p:nvPr/>
        </p:nvSpPr>
        <p:spPr>
          <a:xfrm>
            <a:off x="5461747" y="3846648"/>
            <a:ext cx="1188042" cy="1191337"/>
          </a:xfrm>
          <a:prstGeom prst="round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Montserrat" panose="00000500000000000000" pitchFamily="2" charset="-52"/>
            </a:endParaRPr>
          </a:p>
        </p:txBody>
      </p:sp>
      <p:sp>
        <p:nvSpPr>
          <p:cNvPr id="140" name="Прямоугольник: скругленные углы 139">
            <a:extLst>
              <a:ext uri="{FF2B5EF4-FFF2-40B4-BE49-F238E27FC236}">
                <a16:creationId xmlns:a16="http://schemas.microsoft.com/office/drawing/2014/main" id="{21ABBD49-E39B-4A7E-BD3E-B826B0906658}"/>
              </a:ext>
            </a:extLst>
          </p:cNvPr>
          <p:cNvSpPr/>
          <p:nvPr/>
        </p:nvSpPr>
        <p:spPr>
          <a:xfrm>
            <a:off x="6897815" y="2118590"/>
            <a:ext cx="1188042" cy="387055"/>
          </a:xfrm>
          <a:prstGeom prst="round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Montserrat" panose="00000500000000000000" pitchFamily="2" charset="-52"/>
            </a:endParaRPr>
          </a:p>
        </p:txBody>
      </p:sp>
      <p:sp>
        <p:nvSpPr>
          <p:cNvPr id="141" name="TextBox 140">
            <a:extLst>
              <a:ext uri="{FF2B5EF4-FFF2-40B4-BE49-F238E27FC236}">
                <a16:creationId xmlns:a16="http://schemas.microsoft.com/office/drawing/2014/main" id="{C06D63A7-756A-4BB3-96DE-D9398C33D47E}"/>
              </a:ext>
            </a:extLst>
          </p:cNvPr>
          <p:cNvSpPr txBox="1"/>
          <p:nvPr/>
        </p:nvSpPr>
        <p:spPr>
          <a:xfrm>
            <a:off x="6928525" y="2049656"/>
            <a:ext cx="117731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dirty="0">
                <a:solidFill>
                  <a:srgbClr val="DA7849"/>
                </a:solidFill>
                <a:latin typeface="Montserrat" panose="00000500000000000000" pitchFamily="2" charset="-52"/>
              </a:rPr>
              <a:t>НАЧАЛЬНИК ГРУППЫ</a:t>
            </a:r>
          </a:p>
        </p:txBody>
      </p:sp>
      <p:sp>
        <p:nvSpPr>
          <p:cNvPr id="142" name="TextBox 141">
            <a:extLst>
              <a:ext uri="{FF2B5EF4-FFF2-40B4-BE49-F238E27FC236}">
                <a16:creationId xmlns:a16="http://schemas.microsoft.com/office/drawing/2014/main" id="{6C66FB78-98DE-4C1E-B338-B6B7CA5B6973}"/>
              </a:ext>
            </a:extLst>
          </p:cNvPr>
          <p:cNvSpPr txBox="1"/>
          <p:nvPr/>
        </p:nvSpPr>
        <p:spPr>
          <a:xfrm>
            <a:off x="7595430" y="2488950"/>
            <a:ext cx="81144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00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33-36лет</a:t>
            </a:r>
          </a:p>
        </p:txBody>
      </p:sp>
      <p:sp>
        <p:nvSpPr>
          <p:cNvPr id="143" name="Прямоугольник: скругленные углы 142">
            <a:extLst>
              <a:ext uri="{FF2B5EF4-FFF2-40B4-BE49-F238E27FC236}">
                <a16:creationId xmlns:a16="http://schemas.microsoft.com/office/drawing/2014/main" id="{EB1B5F4E-4C44-4A0A-B202-F399030DD566}"/>
              </a:ext>
            </a:extLst>
          </p:cNvPr>
          <p:cNvSpPr/>
          <p:nvPr/>
        </p:nvSpPr>
        <p:spPr>
          <a:xfrm>
            <a:off x="6843721" y="3634749"/>
            <a:ext cx="1188042" cy="1264912"/>
          </a:xfrm>
          <a:prstGeom prst="round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Montserrat" panose="00000500000000000000" pitchFamily="2" charset="-52"/>
            </a:endParaRPr>
          </a:p>
        </p:txBody>
      </p:sp>
      <p:sp>
        <p:nvSpPr>
          <p:cNvPr id="144" name="Прямоугольник: скругленные углы 143">
            <a:extLst>
              <a:ext uri="{FF2B5EF4-FFF2-40B4-BE49-F238E27FC236}">
                <a16:creationId xmlns:a16="http://schemas.microsoft.com/office/drawing/2014/main" id="{8A74831A-FF48-411E-8FF5-9B4C3124309B}"/>
              </a:ext>
            </a:extLst>
          </p:cNvPr>
          <p:cNvSpPr/>
          <p:nvPr/>
        </p:nvSpPr>
        <p:spPr>
          <a:xfrm>
            <a:off x="8260458" y="2166586"/>
            <a:ext cx="1188042" cy="346267"/>
          </a:xfrm>
          <a:prstGeom prst="round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Montserrat" panose="00000500000000000000" pitchFamily="2" charset="-52"/>
            </a:endParaRPr>
          </a:p>
        </p:txBody>
      </p:sp>
      <p:sp>
        <p:nvSpPr>
          <p:cNvPr id="146" name="TextBox 145">
            <a:extLst>
              <a:ext uri="{FF2B5EF4-FFF2-40B4-BE49-F238E27FC236}">
                <a16:creationId xmlns:a16="http://schemas.microsoft.com/office/drawing/2014/main" id="{87CE6DDB-42A1-435D-883D-220465010614}"/>
              </a:ext>
            </a:extLst>
          </p:cNvPr>
          <p:cNvSpPr txBox="1"/>
          <p:nvPr/>
        </p:nvSpPr>
        <p:spPr>
          <a:xfrm>
            <a:off x="8519869" y="2505645"/>
            <a:ext cx="81785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00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36-39лет</a:t>
            </a:r>
          </a:p>
        </p:txBody>
      </p:sp>
      <p:sp>
        <p:nvSpPr>
          <p:cNvPr id="147" name="Прямоугольник: скругленные углы 146">
            <a:extLst>
              <a:ext uri="{FF2B5EF4-FFF2-40B4-BE49-F238E27FC236}">
                <a16:creationId xmlns:a16="http://schemas.microsoft.com/office/drawing/2014/main" id="{DAD08407-04C7-4153-A716-6BA87ACA1512}"/>
              </a:ext>
            </a:extLst>
          </p:cNvPr>
          <p:cNvSpPr/>
          <p:nvPr/>
        </p:nvSpPr>
        <p:spPr>
          <a:xfrm>
            <a:off x="8194381" y="3668555"/>
            <a:ext cx="1196777" cy="1231106"/>
          </a:xfrm>
          <a:prstGeom prst="round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Montserrat" panose="00000500000000000000" pitchFamily="2" charset="-52"/>
            </a:endParaRPr>
          </a:p>
        </p:txBody>
      </p:sp>
      <p:sp>
        <p:nvSpPr>
          <p:cNvPr id="148" name="TextBox 147">
            <a:extLst>
              <a:ext uri="{FF2B5EF4-FFF2-40B4-BE49-F238E27FC236}">
                <a16:creationId xmlns:a16="http://schemas.microsoft.com/office/drawing/2014/main" id="{D83ABBAD-29BA-4C1A-92C7-7CBCA439C62A}"/>
              </a:ext>
            </a:extLst>
          </p:cNvPr>
          <p:cNvSpPr txBox="1"/>
          <p:nvPr/>
        </p:nvSpPr>
        <p:spPr>
          <a:xfrm>
            <a:off x="66809" y="3756815"/>
            <a:ext cx="1265881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Обучение квалификации </a:t>
            </a:r>
          </a:p>
          <a:p>
            <a:r>
              <a:rPr lang="ru-RU" sz="8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«Техник-технолог»</a:t>
            </a:r>
          </a:p>
          <a:p>
            <a:r>
              <a:rPr lang="ru-RU" sz="9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З/п: </a:t>
            </a:r>
            <a:r>
              <a:rPr lang="en-US" sz="9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5</a:t>
            </a:r>
            <a:r>
              <a:rPr lang="ru-RU" sz="9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 000 ₽ – </a:t>
            </a:r>
            <a:r>
              <a:rPr lang="en-US" sz="9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15</a:t>
            </a:r>
            <a:r>
              <a:rPr lang="ru-RU" sz="9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 000 ₽ </a:t>
            </a:r>
          </a:p>
          <a:p>
            <a:endParaRPr lang="ru-RU" sz="900" b="1" dirty="0">
              <a:solidFill>
                <a:schemeClr val="bg2">
                  <a:lumMod val="50000"/>
                </a:schemeClr>
              </a:solidFill>
              <a:latin typeface="Montserrat" panose="00000500000000000000" pitchFamily="2" charset="-52"/>
            </a:endParaRPr>
          </a:p>
        </p:txBody>
      </p:sp>
      <p:sp>
        <p:nvSpPr>
          <p:cNvPr id="149" name="TextBox 148">
            <a:extLst>
              <a:ext uri="{FF2B5EF4-FFF2-40B4-BE49-F238E27FC236}">
                <a16:creationId xmlns:a16="http://schemas.microsoft.com/office/drawing/2014/main" id="{7A658785-F539-4554-9C06-3C2B5859CC80}"/>
              </a:ext>
            </a:extLst>
          </p:cNvPr>
          <p:cNvSpPr txBox="1"/>
          <p:nvPr/>
        </p:nvSpPr>
        <p:spPr>
          <a:xfrm>
            <a:off x="2711063" y="4072211"/>
            <a:ext cx="134017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8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Высшее образование.</a:t>
            </a:r>
          </a:p>
          <a:p>
            <a:pPr algn="just"/>
            <a:r>
              <a:rPr lang="ru-RU" sz="800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Аналитический склад ума. Умение принимать нестандартные решения.</a:t>
            </a:r>
          </a:p>
          <a:p>
            <a:pPr algn="just"/>
            <a:r>
              <a:rPr lang="ru-RU" sz="9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З/п: </a:t>
            </a:r>
            <a:r>
              <a:rPr lang="en-US" sz="9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30</a:t>
            </a:r>
            <a:r>
              <a:rPr lang="ru-RU" sz="9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 000 ₽ – </a:t>
            </a:r>
            <a:r>
              <a:rPr lang="en-US" sz="9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50</a:t>
            </a:r>
            <a:r>
              <a:rPr lang="ru-RU" sz="9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 000 ₽ </a:t>
            </a:r>
          </a:p>
          <a:p>
            <a:pPr algn="just"/>
            <a:endParaRPr lang="ru-RU" sz="800" dirty="0">
              <a:solidFill>
                <a:schemeClr val="bg2">
                  <a:lumMod val="50000"/>
                </a:schemeClr>
              </a:solidFill>
              <a:latin typeface="Montserrat" panose="00000500000000000000" pitchFamily="2" charset="-52"/>
            </a:endParaRPr>
          </a:p>
          <a:p>
            <a:endParaRPr lang="ru-RU" sz="800" b="1" dirty="0">
              <a:solidFill>
                <a:schemeClr val="bg2">
                  <a:lumMod val="50000"/>
                </a:schemeClr>
              </a:solidFill>
              <a:latin typeface="Montserrat" panose="00000500000000000000" pitchFamily="2" charset="-52"/>
            </a:endParaRPr>
          </a:p>
        </p:txBody>
      </p:sp>
      <p:sp>
        <p:nvSpPr>
          <p:cNvPr id="150" name="TextBox 149">
            <a:extLst>
              <a:ext uri="{FF2B5EF4-FFF2-40B4-BE49-F238E27FC236}">
                <a16:creationId xmlns:a16="http://schemas.microsoft.com/office/drawing/2014/main" id="{3520E9D2-12F3-4DDE-93E3-0D3A66D9E733}"/>
              </a:ext>
            </a:extLst>
          </p:cNvPr>
          <p:cNvSpPr txBox="1"/>
          <p:nvPr/>
        </p:nvSpPr>
        <p:spPr>
          <a:xfrm>
            <a:off x="4002711" y="3974349"/>
            <a:ext cx="1401265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Высшее образование. </a:t>
            </a:r>
            <a:r>
              <a:rPr lang="ru-RU" sz="800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Обеспечение соответствия разрабатываемых проектов </a:t>
            </a:r>
            <a:r>
              <a:rPr lang="ru-RU" sz="9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З/п: </a:t>
            </a:r>
            <a:r>
              <a:rPr lang="en-US" sz="9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50</a:t>
            </a:r>
            <a:r>
              <a:rPr lang="ru-RU" sz="9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 000 ₽ – </a:t>
            </a:r>
            <a:r>
              <a:rPr lang="en-US" sz="9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60</a:t>
            </a:r>
            <a:r>
              <a:rPr lang="ru-RU" sz="9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 000 ₽ </a:t>
            </a:r>
          </a:p>
          <a:p>
            <a:endParaRPr lang="ru-RU" sz="800" dirty="0">
              <a:solidFill>
                <a:schemeClr val="bg2">
                  <a:lumMod val="50000"/>
                </a:schemeClr>
              </a:solidFill>
              <a:latin typeface="Montserrat" panose="00000500000000000000" pitchFamily="2" charset="-52"/>
            </a:endParaRPr>
          </a:p>
        </p:txBody>
      </p:sp>
      <p:sp>
        <p:nvSpPr>
          <p:cNvPr id="151" name="TextBox 150">
            <a:extLst>
              <a:ext uri="{FF2B5EF4-FFF2-40B4-BE49-F238E27FC236}">
                <a16:creationId xmlns:a16="http://schemas.microsoft.com/office/drawing/2014/main" id="{2F74624F-2F17-4CAD-9079-59ADF47C3A25}"/>
              </a:ext>
            </a:extLst>
          </p:cNvPr>
          <p:cNvSpPr txBox="1"/>
          <p:nvPr/>
        </p:nvSpPr>
        <p:spPr>
          <a:xfrm flipH="1">
            <a:off x="5461851" y="3871028"/>
            <a:ext cx="1326670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Высшее образование.</a:t>
            </a:r>
          </a:p>
          <a:p>
            <a:r>
              <a:rPr lang="ru-RU" sz="800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Разработка и внедрение технологических процессов </a:t>
            </a:r>
          </a:p>
          <a:p>
            <a:r>
              <a:rPr lang="ru-RU" sz="9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З/п: </a:t>
            </a:r>
            <a:r>
              <a:rPr lang="en-US" sz="9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60</a:t>
            </a:r>
            <a:r>
              <a:rPr lang="ru-RU" sz="9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 000 ₽ – </a:t>
            </a:r>
            <a:r>
              <a:rPr lang="en-US" sz="9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70</a:t>
            </a:r>
            <a:r>
              <a:rPr lang="ru-RU" sz="9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 000 ₽ </a:t>
            </a:r>
          </a:p>
          <a:p>
            <a:endParaRPr lang="ru-RU" sz="800" dirty="0">
              <a:solidFill>
                <a:schemeClr val="bg2">
                  <a:lumMod val="50000"/>
                </a:schemeClr>
              </a:solidFill>
              <a:latin typeface="Montserrat" panose="00000500000000000000" pitchFamily="2" charset="-52"/>
            </a:endParaRPr>
          </a:p>
        </p:txBody>
      </p:sp>
      <p:sp>
        <p:nvSpPr>
          <p:cNvPr id="153" name="TextBox 152">
            <a:extLst>
              <a:ext uri="{FF2B5EF4-FFF2-40B4-BE49-F238E27FC236}">
                <a16:creationId xmlns:a16="http://schemas.microsoft.com/office/drawing/2014/main" id="{1BFA2454-F48F-490A-A6A6-160BD177339A}"/>
              </a:ext>
            </a:extLst>
          </p:cNvPr>
          <p:cNvSpPr txBox="1"/>
          <p:nvPr/>
        </p:nvSpPr>
        <p:spPr>
          <a:xfrm>
            <a:off x="8202178" y="3756733"/>
            <a:ext cx="1361335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Высшее образование.</a:t>
            </a:r>
          </a:p>
          <a:p>
            <a:r>
              <a:rPr lang="ru-RU" sz="800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Опыт работы на нижестоящей должности не менее 3 лет.</a:t>
            </a:r>
            <a:br>
              <a:rPr lang="ru-RU" sz="800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</a:br>
            <a:r>
              <a:rPr lang="ru-RU" sz="9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З/п:  </a:t>
            </a:r>
            <a:r>
              <a:rPr lang="en-US" sz="9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80</a:t>
            </a:r>
            <a:r>
              <a:rPr lang="ru-RU" sz="9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 000 ₽ – </a:t>
            </a:r>
            <a:r>
              <a:rPr lang="en-US" sz="9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90</a:t>
            </a:r>
            <a:r>
              <a:rPr lang="ru-RU" sz="9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 000 ₽ </a:t>
            </a:r>
          </a:p>
          <a:p>
            <a:endParaRPr lang="ru-RU" sz="800" dirty="0">
              <a:solidFill>
                <a:schemeClr val="bg2">
                  <a:lumMod val="50000"/>
                </a:schemeClr>
              </a:solidFill>
              <a:latin typeface="Montserrat" panose="00000500000000000000" pitchFamily="2" charset="-52"/>
            </a:endParaRPr>
          </a:p>
        </p:txBody>
      </p:sp>
      <p:sp>
        <p:nvSpPr>
          <p:cNvPr id="154" name="TextBox 153">
            <a:extLst>
              <a:ext uri="{FF2B5EF4-FFF2-40B4-BE49-F238E27FC236}">
                <a16:creationId xmlns:a16="http://schemas.microsoft.com/office/drawing/2014/main" id="{BCC1EB7E-F21C-49FD-90E7-32C79D6420F9}"/>
              </a:ext>
            </a:extLst>
          </p:cNvPr>
          <p:cNvSpPr txBox="1"/>
          <p:nvPr/>
        </p:nvSpPr>
        <p:spPr>
          <a:xfrm>
            <a:off x="1281773" y="3861471"/>
            <a:ext cx="1405637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Среднее профессиональное образование. </a:t>
            </a:r>
            <a:r>
              <a:rPr lang="ru-RU" sz="800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Физико-механические испытания материалов с выполнением работ по обработке и обобщению результатов.</a:t>
            </a:r>
          </a:p>
          <a:p>
            <a:r>
              <a:rPr lang="ru-RU" sz="9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З/п: </a:t>
            </a:r>
            <a:r>
              <a:rPr lang="en-US" sz="9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15</a:t>
            </a:r>
            <a:r>
              <a:rPr lang="ru-RU" sz="9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 000 ₽ – </a:t>
            </a:r>
            <a:r>
              <a:rPr lang="en-US" sz="9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30</a:t>
            </a:r>
            <a:r>
              <a:rPr lang="ru-RU" sz="9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 000 ₽ </a:t>
            </a:r>
          </a:p>
          <a:p>
            <a:endParaRPr lang="ru-RU" sz="800" dirty="0">
              <a:solidFill>
                <a:schemeClr val="bg2">
                  <a:lumMod val="50000"/>
                </a:schemeClr>
              </a:solidFill>
              <a:latin typeface="Montserrat" panose="00000500000000000000" pitchFamily="2" charset="-52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CB5BCD9A-0130-494B-A2BE-5C9A71DE0603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3631" r="26648" b="11431"/>
          <a:stretch/>
        </p:blipFill>
        <p:spPr>
          <a:xfrm>
            <a:off x="1366383" y="2961802"/>
            <a:ext cx="698440" cy="893304"/>
          </a:xfrm>
          <a:prstGeom prst="rect">
            <a:avLst/>
          </a:prstGeom>
        </p:spPr>
      </p:pic>
      <p:sp>
        <p:nvSpPr>
          <p:cNvPr id="126" name="TextBox 125">
            <a:extLst>
              <a:ext uri="{FF2B5EF4-FFF2-40B4-BE49-F238E27FC236}">
                <a16:creationId xmlns:a16="http://schemas.microsoft.com/office/drawing/2014/main" id="{1C7B0F32-5A31-4CF0-9753-82230F0317D0}"/>
              </a:ext>
            </a:extLst>
          </p:cNvPr>
          <p:cNvSpPr txBox="1"/>
          <p:nvPr/>
        </p:nvSpPr>
        <p:spPr>
          <a:xfrm>
            <a:off x="1894961" y="2984460"/>
            <a:ext cx="93577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20-22года</a:t>
            </a: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B2781423-1286-44C4-92FD-1AF2B2E1905F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10000" b="90000" l="7869" r="70825"/>
                    </a14:imgEffect>
                  </a14:imgLayer>
                </a14:imgProps>
              </a:ext>
            </a:extLst>
          </a:blip>
          <a:srcRect l="-1" r="21305"/>
          <a:stretch/>
        </p:blipFill>
        <p:spPr>
          <a:xfrm>
            <a:off x="4116131" y="2750636"/>
            <a:ext cx="1199677" cy="1262520"/>
          </a:xfrm>
          <a:prstGeom prst="ellipse">
            <a:avLst/>
          </a:prstGeom>
        </p:spPr>
      </p:pic>
      <p:sp>
        <p:nvSpPr>
          <p:cNvPr id="75" name="TextBox 74">
            <a:extLst>
              <a:ext uri="{FF2B5EF4-FFF2-40B4-BE49-F238E27FC236}">
                <a16:creationId xmlns:a16="http://schemas.microsoft.com/office/drawing/2014/main" id="{4B65FB90-1628-488B-AC06-EB566D759553}"/>
              </a:ext>
            </a:extLst>
          </p:cNvPr>
          <p:cNvSpPr txBox="1"/>
          <p:nvPr/>
        </p:nvSpPr>
        <p:spPr>
          <a:xfrm flipH="1">
            <a:off x="6850284" y="3756733"/>
            <a:ext cx="1308092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Высшее образование.</a:t>
            </a:r>
          </a:p>
          <a:p>
            <a:r>
              <a:rPr lang="ru-RU" sz="800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 Осуществление руководства бригадой (группой) работников.</a:t>
            </a:r>
          </a:p>
          <a:p>
            <a:r>
              <a:rPr lang="ru-RU" sz="9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З/п: </a:t>
            </a:r>
            <a:r>
              <a:rPr lang="en-US" sz="9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70</a:t>
            </a:r>
            <a:r>
              <a:rPr lang="ru-RU" sz="9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 000 ₽ – </a:t>
            </a:r>
            <a:r>
              <a:rPr lang="en-US" sz="9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80</a:t>
            </a:r>
            <a:r>
              <a:rPr lang="ru-RU" sz="9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 000 ₽ </a:t>
            </a:r>
          </a:p>
          <a:p>
            <a:endParaRPr lang="ru-RU" sz="800" dirty="0">
              <a:solidFill>
                <a:schemeClr val="bg2">
                  <a:lumMod val="50000"/>
                </a:schemeClr>
              </a:solidFill>
              <a:latin typeface="Montserrat" panose="00000500000000000000" pitchFamily="2" charset="-52"/>
            </a:endParaRP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763773E2-5BB2-4BE0-AF4C-59BF328184E6}"/>
              </a:ext>
            </a:extLst>
          </p:cNvPr>
          <p:cNvSpPr txBox="1"/>
          <p:nvPr/>
        </p:nvSpPr>
        <p:spPr>
          <a:xfrm>
            <a:off x="8268176" y="2124708"/>
            <a:ext cx="124498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dirty="0">
                <a:solidFill>
                  <a:srgbClr val="DA7849"/>
                </a:solidFill>
                <a:latin typeface="Montserrat" panose="00000500000000000000" pitchFamily="2" charset="-52"/>
              </a:rPr>
              <a:t>НАЧАЛЬНИК ОТДЕЛА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8C37C721-CA47-43E5-A7BF-0D75913402C5}"/>
              </a:ext>
            </a:extLst>
          </p:cNvPr>
          <p:cNvSpPr txBox="1"/>
          <p:nvPr/>
        </p:nvSpPr>
        <p:spPr>
          <a:xfrm>
            <a:off x="9520041" y="2090272"/>
            <a:ext cx="136879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dirty="0">
                <a:solidFill>
                  <a:srgbClr val="DA7849"/>
                </a:solidFill>
                <a:latin typeface="Montserrat" panose="00000500000000000000" pitchFamily="2" charset="-52"/>
              </a:rPr>
              <a:t>ГЛАВНЫЙ СПЕЦИАЛИСТ</a:t>
            </a:r>
          </a:p>
        </p:txBody>
      </p:sp>
      <p:sp>
        <p:nvSpPr>
          <p:cNvPr id="81" name="Прямоугольник: скругленные углы 80">
            <a:extLst>
              <a:ext uri="{FF2B5EF4-FFF2-40B4-BE49-F238E27FC236}">
                <a16:creationId xmlns:a16="http://schemas.microsoft.com/office/drawing/2014/main" id="{6EA8005A-FD0E-462F-8BD1-2D6D6B43785A}"/>
              </a:ext>
            </a:extLst>
          </p:cNvPr>
          <p:cNvSpPr/>
          <p:nvPr/>
        </p:nvSpPr>
        <p:spPr>
          <a:xfrm>
            <a:off x="9483104" y="3704434"/>
            <a:ext cx="1188042" cy="1409390"/>
          </a:xfrm>
          <a:prstGeom prst="round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Montserrat" panose="00000500000000000000" pitchFamily="2" charset="-52"/>
            </a:endParaRP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88535D30-5E61-4377-BF92-6E52C3644F9E}"/>
              </a:ext>
            </a:extLst>
          </p:cNvPr>
          <p:cNvSpPr txBox="1"/>
          <p:nvPr/>
        </p:nvSpPr>
        <p:spPr>
          <a:xfrm>
            <a:off x="9449100" y="3696653"/>
            <a:ext cx="1448585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Высшее образование.</a:t>
            </a:r>
          </a:p>
          <a:p>
            <a:r>
              <a:rPr lang="ru-RU" sz="800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Обеспечение высокого качества работы и оптимизации бизнес-процессов на предприятии.</a:t>
            </a:r>
          </a:p>
          <a:p>
            <a:r>
              <a:rPr lang="ru-RU" sz="800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Организаторские способности</a:t>
            </a:r>
          </a:p>
          <a:p>
            <a:r>
              <a:rPr lang="ru-RU" sz="9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З/п:  </a:t>
            </a:r>
            <a:r>
              <a:rPr lang="en-US" sz="9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90</a:t>
            </a:r>
            <a:r>
              <a:rPr lang="ru-RU" sz="9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 000 ₽ – </a:t>
            </a:r>
            <a:r>
              <a:rPr lang="en-US" sz="9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100</a:t>
            </a:r>
            <a:r>
              <a:rPr lang="ru-RU" sz="9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 000 ₽ </a:t>
            </a:r>
          </a:p>
          <a:p>
            <a:endParaRPr lang="ru-RU" sz="800" dirty="0">
              <a:solidFill>
                <a:schemeClr val="bg2">
                  <a:lumMod val="50000"/>
                </a:schemeClr>
              </a:solidFill>
              <a:latin typeface="Montserrat" panose="00000500000000000000" pitchFamily="2" charset="-52"/>
            </a:endParaRPr>
          </a:p>
          <a:p>
            <a:endParaRPr lang="ru-RU" sz="800" dirty="0">
              <a:solidFill>
                <a:schemeClr val="bg2">
                  <a:lumMod val="50000"/>
                </a:schemeClr>
              </a:solidFill>
              <a:latin typeface="Montserrat" panose="00000500000000000000" pitchFamily="2" charset="-52"/>
            </a:endParaRP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D80039B5-D1C0-4CB8-A7FF-6224C2F40CEC}"/>
              </a:ext>
            </a:extLst>
          </p:cNvPr>
          <p:cNvSpPr txBox="1"/>
          <p:nvPr/>
        </p:nvSpPr>
        <p:spPr>
          <a:xfrm>
            <a:off x="9760597" y="2449328"/>
            <a:ext cx="92685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00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39-42года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6605A588-35F0-4172-AA11-016BF468BD0C}"/>
              </a:ext>
            </a:extLst>
          </p:cNvPr>
          <p:cNvSpPr txBox="1"/>
          <p:nvPr/>
        </p:nvSpPr>
        <p:spPr>
          <a:xfrm>
            <a:off x="10959867" y="1956410"/>
            <a:ext cx="117731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dirty="0">
                <a:solidFill>
                  <a:srgbClr val="DA7849"/>
                </a:solidFill>
                <a:latin typeface="Montserrat" panose="00000500000000000000" pitchFamily="2" charset="-52"/>
              </a:rPr>
              <a:t>ГЛАВНЫЙ ИНЖЕНЕР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D976E8B8-1A3F-477B-894C-BE8C98FBBD73}"/>
              </a:ext>
            </a:extLst>
          </p:cNvPr>
          <p:cNvSpPr txBox="1"/>
          <p:nvPr/>
        </p:nvSpPr>
        <p:spPr>
          <a:xfrm>
            <a:off x="11227140" y="2325077"/>
            <a:ext cx="70564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00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42года</a:t>
            </a:r>
          </a:p>
        </p:txBody>
      </p:sp>
      <p:sp>
        <p:nvSpPr>
          <p:cNvPr id="87" name="Прямоугольник: скругленные углы 86">
            <a:extLst>
              <a:ext uri="{FF2B5EF4-FFF2-40B4-BE49-F238E27FC236}">
                <a16:creationId xmlns:a16="http://schemas.microsoft.com/office/drawing/2014/main" id="{2EA92206-CB9A-40BA-A970-5C939795D554}"/>
              </a:ext>
            </a:extLst>
          </p:cNvPr>
          <p:cNvSpPr/>
          <p:nvPr/>
        </p:nvSpPr>
        <p:spPr>
          <a:xfrm>
            <a:off x="10790259" y="3557604"/>
            <a:ext cx="1312110" cy="1471981"/>
          </a:xfrm>
          <a:prstGeom prst="round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100" dirty="0">
              <a:latin typeface="Montserrat" panose="00000500000000000000" pitchFamily="2" charset="-52"/>
            </a:endParaRP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07FE1325-C202-4B67-9F74-FCCF5B4C3E17}"/>
              </a:ext>
            </a:extLst>
          </p:cNvPr>
          <p:cNvSpPr txBox="1"/>
          <p:nvPr/>
        </p:nvSpPr>
        <p:spPr>
          <a:xfrm>
            <a:off x="10786687" y="3529948"/>
            <a:ext cx="1469704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Высшее образование.</a:t>
            </a:r>
          </a:p>
          <a:p>
            <a:r>
              <a:rPr lang="ru-RU" sz="800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О</a:t>
            </a:r>
            <a:r>
              <a:rPr lang="ru-RU" sz="800" i="0" dirty="0">
                <a:solidFill>
                  <a:schemeClr val="bg2">
                    <a:lumMod val="50000"/>
                  </a:schemeClr>
                </a:solidFill>
                <a:effectLst/>
                <a:latin typeface="Montserrat" panose="00000500000000000000" pitchFamily="2" charset="-52"/>
              </a:rPr>
              <a:t>тветственность за функцию технической поддержки работы предприятия</a:t>
            </a:r>
            <a:endParaRPr lang="ru-RU" sz="800" dirty="0">
              <a:solidFill>
                <a:schemeClr val="bg2">
                  <a:lumMod val="50000"/>
                </a:schemeClr>
              </a:solidFill>
              <a:latin typeface="Montserrat" panose="00000500000000000000" pitchFamily="2" charset="-52"/>
            </a:endParaRPr>
          </a:p>
          <a:p>
            <a:r>
              <a:rPr lang="ru-RU" sz="800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Организаторские способности</a:t>
            </a:r>
          </a:p>
          <a:p>
            <a:r>
              <a:rPr lang="ru-RU" sz="800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 Профессионально -личностные качества </a:t>
            </a:r>
          </a:p>
          <a:p>
            <a:r>
              <a:rPr lang="ru-RU" sz="9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З/п:  </a:t>
            </a:r>
            <a:r>
              <a:rPr lang="en-US" sz="9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100</a:t>
            </a:r>
            <a:r>
              <a:rPr lang="ru-RU" sz="9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 000 ₽ – </a:t>
            </a:r>
            <a:r>
              <a:rPr lang="en-US" sz="9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110</a:t>
            </a:r>
            <a:r>
              <a:rPr lang="ru-RU" sz="9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 000 ₽ </a:t>
            </a:r>
          </a:p>
          <a:p>
            <a:endParaRPr lang="ru-RU" sz="800" dirty="0">
              <a:solidFill>
                <a:schemeClr val="bg2">
                  <a:lumMod val="50000"/>
                </a:schemeClr>
              </a:solidFill>
              <a:latin typeface="Montserrat" panose="00000500000000000000" pitchFamily="2" charset="-52"/>
            </a:endParaRPr>
          </a:p>
          <a:p>
            <a:endParaRPr lang="ru-RU" sz="800" dirty="0">
              <a:solidFill>
                <a:schemeClr val="bg2">
                  <a:lumMod val="50000"/>
                </a:schemeClr>
              </a:solidFill>
              <a:latin typeface="Montserrat" panose="00000500000000000000" pitchFamily="2" charset="-52"/>
            </a:endParaRPr>
          </a:p>
        </p:txBody>
      </p:sp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3D525B05-A4F7-4F52-AAF4-79682486618D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845669" y="2875159"/>
            <a:ext cx="450787" cy="971550"/>
          </a:xfrm>
          <a:prstGeom prst="rect">
            <a:avLst/>
          </a:prstGeom>
        </p:spPr>
      </p:pic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2F25E0DC-AC82-4A74-AD69-D3048A99A39E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6047" y="2873098"/>
            <a:ext cx="600317" cy="846349"/>
          </a:xfrm>
          <a:prstGeom prst="rect">
            <a:avLst/>
          </a:prstGeom>
        </p:spPr>
      </p:pic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3010F61D-38BF-4463-9A56-CFD52A204A1B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10000" b="93750" l="10000" r="90000">
                        <a14:foregroundMark x1="38750" y1="63125" x2="38750" y2="63125"/>
                        <a14:foregroundMark x1="38750" y1="67188" x2="24063" y2="89688"/>
                        <a14:foregroundMark x1="77500" y1="75000" x2="77500" y2="75000"/>
                        <a14:foregroundMark x1="64063" y1="76563" x2="64063" y2="76563"/>
                        <a14:foregroundMark x1="76250" y1="84375" x2="76250" y2="84375"/>
                        <a14:foregroundMark x1="81563" y1="64375" x2="81563" y2="64375"/>
                        <a14:foregroundMark x1="62813" y1="72500" x2="62813" y2="72500"/>
                        <a14:foregroundMark x1="33438" y1="73750" x2="33438" y2="73750"/>
                        <a14:foregroundMark x1="24063" y1="80313" x2="24063" y2="80313"/>
                        <a14:foregroundMark x1="73438" y1="67188" x2="73438" y2="67188"/>
                        <a14:foregroundMark x1="73438" y1="64375" x2="73438" y2="64375"/>
                        <a14:foregroundMark x1="70938" y1="60313" x2="70938" y2="60313"/>
                        <a14:foregroundMark x1="18750" y1="84375" x2="18750" y2="84375"/>
                        <a14:foregroundMark x1="32188" y1="87188" x2="32188" y2="87188"/>
                        <a14:foregroundMark x1="40000" y1="81875" x2="40000" y2="81875"/>
                        <a14:foregroundMark x1="49375" y1="63125" x2="49375" y2="63125"/>
                        <a14:foregroundMark x1="53438" y1="56563" x2="53438" y2="56563"/>
                        <a14:foregroundMark x1="69375" y1="41875" x2="69375" y2="41875"/>
                        <a14:foregroundMark x1="57500" y1="84375" x2="57500" y2="84375"/>
                        <a14:foregroundMark x1="53438" y1="76563" x2="53438" y2="76563"/>
                        <a14:foregroundMark x1="48125" y1="72500" x2="48125" y2="72500"/>
                        <a14:foregroundMark x1="40000" y1="69688" x2="40000" y2="69688"/>
                        <a14:foregroundMark x1="32188" y1="68438" x2="32188" y2="68438"/>
                        <a14:foregroundMark x1="18750" y1="73750" x2="18750" y2="73750"/>
                        <a14:foregroundMark x1="24063" y1="89688" x2="24063" y2="89688"/>
                        <a14:foregroundMark x1="24063" y1="93750" x2="24063" y2="93750"/>
                        <a14:foregroundMark x1="17500" y1="91250" x2="17500" y2="91250"/>
                        <a14:foregroundMark x1="13438" y1="85938" x2="13438" y2="85938"/>
                        <a14:foregroundMark x1="20000" y1="77813" x2="20000" y2="77813"/>
                        <a14:foregroundMark x1="24063" y1="69688" x2="24063" y2="69688"/>
                        <a14:foregroundMark x1="34688" y1="64375" x2="34688" y2="64375"/>
                        <a14:foregroundMark x1="42813" y1="56563" x2="42813" y2="56563"/>
                        <a14:foregroundMark x1="60000" y1="52500" x2="60000" y2="52500"/>
                        <a14:foregroundMark x1="72188" y1="53750" x2="72188" y2="53750"/>
                        <a14:foregroundMark x1="58750" y1="61875" x2="58750" y2="61875"/>
                        <a14:foregroundMark x1="58750" y1="64375" x2="58750" y2="64375"/>
                        <a14:foregroundMark x1="80000" y1="35000" x2="80000" y2="35000"/>
                        <a14:foregroundMark x1="73438" y1="28438" x2="73438" y2="28438"/>
                        <a14:foregroundMark x1="66875" y1="44375" x2="66875" y2="44375"/>
                        <a14:foregroundMark x1="78750" y1="47188" x2="78750" y2="47188"/>
                        <a14:foregroundMark x1="78750" y1="35000" x2="78750" y2="35000"/>
                        <a14:foregroundMark x1="81563" y1="29688" x2="81563" y2="29688"/>
                        <a14:foregroundMark x1="85625" y1="30938" x2="85625" y2="30938"/>
                        <a14:foregroundMark x1="86875" y1="39063" x2="86875" y2="39063"/>
                        <a14:foregroundMark x1="86875" y1="57813" x2="86875" y2="57813"/>
                        <a14:foregroundMark x1="80000" y1="52500" x2="80000" y2="525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780155" y="3075167"/>
            <a:ext cx="1111996" cy="1111996"/>
          </a:xfrm>
          <a:prstGeom prst="rect">
            <a:avLst/>
          </a:prstGeom>
        </p:spPr>
      </p:pic>
      <p:grpSp>
        <p:nvGrpSpPr>
          <p:cNvPr id="92" name="Группа 91">
            <a:extLst>
              <a:ext uri="{FF2B5EF4-FFF2-40B4-BE49-F238E27FC236}">
                <a16:creationId xmlns:a16="http://schemas.microsoft.com/office/drawing/2014/main" id="{CE8628C0-42D8-48DB-9E5B-8DCDC0BE7174}"/>
              </a:ext>
            </a:extLst>
          </p:cNvPr>
          <p:cNvGrpSpPr/>
          <p:nvPr/>
        </p:nvGrpSpPr>
        <p:grpSpPr>
          <a:xfrm>
            <a:off x="8423057" y="28852"/>
            <a:ext cx="3643938" cy="1190827"/>
            <a:chOff x="8400417" y="-1359"/>
            <a:chExt cx="3643938" cy="1190827"/>
          </a:xfrm>
        </p:grpSpPr>
        <p:pic>
          <p:nvPicPr>
            <p:cNvPr id="93" name="Рисунок 92">
              <a:extLst>
                <a:ext uri="{FF2B5EF4-FFF2-40B4-BE49-F238E27FC236}">
                  <a16:creationId xmlns:a16="http://schemas.microsoft.com/office/drawing/2014/main" id="{5E7CDDEA-218D-411E-A6D4-475CBB835DC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660" t="21532" r="19790" b="19044"/>
            <a:stretch/>
          </p:blipFill>
          <p:spPr>
            <a:xfrm>
              <a:off x="9724843" y="-1359"/>
              <a:ext cx="1193341" cy="1190827"/>
            </a:xfrm>
            <a:prstGeom prst="rect">
              <a:avLst/>
            </a:prstGeom>
          </p:spPr>
        </p:pic>
        <p:pic>
          <p:nvPicPr>
            <p:cNvPr id="94" name="Picture 2">
              <a:extLst>
                <a:ext uri="{FF2B5EF4-FFF2-40B4-BE49-F238E27FC236}">
                  <a16:creationId xmlns:a16="http://schemas.microsoft.com/office/drawing/2014/main" id="{BDB3D978-A1EA-4D29-8793-5AA83B07D3E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947770" y="2972"/>
              <a:ext cx="1096585" cy="110977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5" name="Рисунок 94">
              <a:extLst>
                <a:ext uri="{FF2B5EF4-FFF2-40B4-BE49-F238E27FC236}">
                  <a16:creationId xmlns:a16="http://schemas.microsoft.com/office/drawing/2014/main" id="{DDE748B2-9FFA-4BB6-8B13-57546768C152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/>
            <a:stretch>
              <a:fillRect/>
            </a:stretch>
          </p:blipFill>
          <p:spPr>
            <a:xfrm>
              <a:off x="8400417" y="14546"/>
              <a:ext cx="1175673" cy="1171081"/>
            </a:xfrm>
            <a:prstGeom prst="rect">
              <a:avLst/>
            </a:prstGeom>
          </p:spPr>
        </p:pic>
      </p:grpSp>
      <p:sp>
        <p:nvSpPr>
          <p:cNvPr id="91" name="Прямоугольник 90">
            <a:extLst>
              <a:ext uri="{FF2B5EF4-FFF2-40B4-BE49-F238E27FC236}">
                <a16:creationId xmlns:a16="http://schemas.microsoft.com/office/drawing/2014/main" id="{80EFB058-D03B-42E4-A9AE-3B9541F11A26}"/>
              </a:ext>
            </a:extLst>
          </p:cNvPr>
          <p:cNvSpPr/>
          <p:nvPr/>
        </p:nvSpPr>
        <p:spPr>
          <a:xfrm>
            <a:off x="892298" y="5405045"/>
            <a:ext cx="516038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400" b="1" dirty="0">
                <a:solidFill>
                  <a:schemeClr val="accent2"/>
                </a:solidFill>
                <a:latin typeface="Montserrat" panose="00000500000000000000" pitchFamily="2" charset="-52"/>
                <a:cs typeface="Times New Roman" panose="02020603050405020304" pitchFamily="18" charset="0"/>
              </a:rPr>
              <a:t>Меры поддержки от </a:t>
            </a:r>
            <a:r>
              <a:rPr lang="ru-RU" sz="1100" b="1" dirty="0">
                <a:solidFill>
                  <a:schemeClr val="accent2"/>
                </a:solidFill>
                <a:latin typeface="Montserrat" panose="00000500000000000000" pitchFamily="2" charset="-52"/>
                <a:cs typeface="Times New Roman" panose="02020603050405020304" pitchFamily="18" charset="0"/>
              </a:rPr>
              <a:t>опорного</a:t>
            </a:r>
            <a:r>
              <a:rPr lang="ru-RU" sz="1400" b="1" dirty="0">
                <a:solidFill>
                  <a:schemeClr val="accent2"/>
                </a:solidFill>
                <a:latin typeface="Montserrat" panose="00000500000000000000" pitchFamily="2" charset="-52"/>
                <a:cs typeface="Times New Roman" panose="02020603050405020304" pitchFamily="18" charset="0"/>
              </a:rPr>
              <a:t> </a:t>
            </a:r>
            <a:r>
              <a:rPr lang="ru-RU" sz="1200" b="1" dirty="0">
                <a:solidFill>
                  <a:schemeClr val="accent2"/>
                </a:solidFill>
                <a:latin typeface="Montserrat" panose="00000500000000000000" pitchFamily="2" charset="-52"/>
                <a:cs typeface="Times New Roman" panose="02020603050405020304" pitchFamily="18" charset="0"/>
              </a:rPr>
              <a:t>работодателя</a:t>
            </a:r>
            <a:r>
              <a:rPr lang="ru-RU" sz="1400" b="1" dirty="0">
                <a:solidFill>
                  <a:schemeClr val="accent2"/>
                </a:solidFill>
                <a:latin typeface="Montserrat" panose="00000500000000000000" pitchFamily="2" charset="-52"/>
                <a:cs typeface="Times New Roman" panose="02020603050405020304" pitchFamily="18" charset="0"/>
              </a:rPr>
              <a:t> ООО «НМЗ»</a:t>
            </a:r>
          </a:p>
        </p:txBody>
      </p:sp>
      <p:sp>
        <p:nvSpPr>
          <p:cNvPr id="96" name="Прямоугольник 95">
            <a:extLst>
              <a:ext uri="{FF2B5EF4-FFF2-40B4-BE49-F238E27FC236}">
                <a16:creationId xmlns:a16="http://schemas.microsoft.com/office/drawing/2014/main" id="{898A2E0E-F6CC-45EE-BE9C-B9BF2465CA80}"/>
              </a:ext>
            </a:extLst>
          </p:cNvPr>
          <p:cNvSpPr/>
          <p:nvPr/>
        </p:nvSpPr>
        <p:spPr>
          <a:xfrm>
            <a:off x="-18469" y="5608645"/>
            <a:ext cx="1722056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100" dirty="0">
                <a:latin typeface="Montserrat" panose="00000500000000000000" pitchFamily="2" charset="-52"/>
                <a:cs typeface="Times New Roman" panose="02020603050405020304" pitchFamily="18" charset="0"/>
              </a:rPr>
              <a:t>Стабильная З/П</a:t>
            </a:r>
          </a:p>
        </p:txBody>
      </p:sp>
      <p:sp>
        <p:nvSpPr>
          <p:cNvPr id="97" name="Прямоугольник 96">
            <a:extLst>
              <a:ext uri="{FF2B5EF4-FFF2-40B4-BE49-F238E27FC236}">
                <a16:creationId xmlns:a16="http://schemas.microsoft.com/office/drawing/2014/main" id="{A16B33F8-0392-43FD-ACA4-ABC93A6BE827}"/>
              </a:ext>
            </a:extLst>
          </p:cNvPr>
          <p:cNvSpPr/>
          <p:nvPr/>
        </p:nvSpPr>
        <p:spPr>
          <a:xfrm>
            <a:off x="-17505" y="5807025"/>
            <a:ext cx="2339364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100" dirty="0">
                <a:latin typeface="Montserrat" panose="00000500000000000000" pitchFamily="2" charset="-52"/>
                <a:cs typeface="Times New Roman" panose="02020603050405020304" pitchFamily="18" charset="0"/>
              </a:rPr>
              <a:t>Расширенный социальный пакет</a:t>
            </a:r>
          </a:p>
        </p:txBody>
      </p:sp>
      <p:sp>
        <p:nvSpPr>
          <p:cNvPr id="98" name="Прямоугольник 97">
            <a:extLst>
              <a:ext uri="{FF2B5EF4-FFF2-40B4-BE49-F238E27FC236}">
                <a16:creationId xmlns:a16="http://schemas.microsoft.com/office/drawing/2014/main" id="{80783203-2BAC-4B53-8536-EDBF0A8F77E8}"/>
              </a:ext>
            </a:extLst>
          </p:cNvPr>
          <p:cNvSpPr/>
          <p:nvPr/>
        </p:nvSpPr>
        <p:spPr>
          <a:xfrm>
            <a:off x="-38779" y="6376609"/>
            <a:ext cx="4722444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100" dirty="0">
                <a:latin typeface="Montserrat" panose="00000500000000000000" pitchFamily="2" charset="-52"/>
                <a:cs typeface="Times New Roman" panose="02020603050405020304" pitchFamily="18" charset="0"/>
              </a:rPr>
              <a:t>Дополнительное обучение за счет средств работодателя </a:t>
            </a:r>
          </a:p>
        </p:txBody>
      </p:sp>
      <p:sp>
        <p:nvSpPr>
          <p:cNvPr id="99" name="Прямоугольник 98">
            <a:extLst>
              <a:ext uri="{FF2B5EF4-FFF2-40B4-BE49-F238E27FC236}">
                <a16:creationId xmlns:a16="http://schemas.microsoft.com/office/drawing/2014/main" id="{EECDA043-9F49-41F5-AEDA-A23BBF5DE989}"/>
              </a:ext>
            </a:extLst>
          </p:cNvPr>
          <p:cNvSpPr/>
          <p:nvPr/>
        </p:nvSpPr>
        <p:spPr>
          <a:xfrm>
            <a:off x="2623255" y="5694933"/>
            <a:ext cx="4386137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100" dirty="0">
                <a:latin typeface="Montserrat" panose="00000500000000000000" pitchFamily="2" charset="-52"/>
                <a:cs typeface="Times New Roman" panose="02020603050405020304" pitchFamily="18" charset="0"/>
              </a:rPr>
              <a:t>Материальное стимулирование в период обучения</a:t>
            </a:r>
          </a:p>
        </p:txBody>
      </p:sp>
      <p:sp>
        <p:nvSpPr>
          <p:cNvPr id="100" name="Прямоугольник 99">
            <a:extLst>
              <a:ext uri="{FF2B5EF4-FFF2-40B4-BE49-F238E27FC236}">
                <a16:creationId xmlns:a16="http://schemas.microsoft.com/office/drawing/2014/main" id="{E53DB0F9-9DE2-42AC-B7B8-8B0D4FCD1E51}"/>
              </a:ext>
            </a:extLst>
          </p:cNvPr>
          <p:cNvSpPr/>
          <p:nvPr/>
        </p:nvSpPr>
        <p:spPr>
          <a:xfrm>
            <a:off x="-49876" y="6174682"/>
            <a:ext cx="3190297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100" dirty="0">
                <a:latin typeface="Montserrat" panose="00000500000000000000" pitchFamily="2" charset="-52"/>
                <a:cs typeface="Times New Roman" panose="02020603050405020304" pitchFamily="18" charset="0"/>
              </a:rPr>
              <a:t>Корпоративные мероприятия </a:t>
            </a:r>
          </a:p>
        </p:txBody>
      </p:sp>
      <p:sp>
        <p:nvSpPr>
          <p:cNvPr id="101" name="Прямоугольник 100">
            <a:extLst>
              <a:ext uri="{FF2B5EF4-FFF2-40B4-BE49-F238E27FC236}">
                <a16:creationId xmlns:a16="http://schemas.microsoft.com/office/drawing/2014/main" id="{4A77034C-57EA-4286-9050-A5FE1875925C}"/>
              </a:ext>
            </a:extLst>
          </p:cNvPr>
          <p:cNvSpPr/>
          <p:nvPr/>
        </p:nvSpPr>
        <p:spPr>
          <a:xfrm>
            <a:off x="2614381" y="5897289"/>
            <a:ext cx="3938630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300" dirty="0">
                <a:latin typeface="Montserrat" panose="00000500000000000000" pitchFamily="2" charset="-52"/>
                <a:cs typeface="Times New Roman" panose="02020603050405020304" pitchFamily="18" charset="0"/>
              </a:rPr>
              <a:t>Льготные путевки для сотрудников/детей сотрудников</a:t>
            </a:r>
          </a:p>
        </p:txBody>
      </p:sp>
      <p:sp>
        <p:nvSpPr>
          <p:cNvPr id="117" name="Прямоугольник 116">
            <a:extLst>
              <a:ext uri="{FF2B5EF4-FFF2-40B4-BE49-F238E27FC236}">
                <a16:creationId xmlns:a16="http://schemas.microsoft.com/office/drawing/2014/main" id="{567D8877-D000-4884-94D4-A44355357398}"/>
              </a:ext>
            </a:extLst>
          </p:cNvPr>
          <p:cNvSpPr/>
          <p:nvPr/>
        </p:nvSpPr>
        <p:spPr>
          <a:xfrm>
            <a:off x="8379648" y="5062949"/>
            <a:ext cx="327365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200" b="1" dirty="0">
                <a:solidFill>
                  <a:schemeClr val="accent2"/>
                </a:solidFill>
                <a:latin typeface="Montserrat" panose="00000500000000000000" pitchFamily="2" charset="-52"/>
                <a:cs typeface="Times New Roman" panose="02020603050405020304" pitchFamily="18" charset="0"/>
              </a:rPr>
              <a:t>Меры поддержки в развитии карьеры</a:t>
            </a:r>
          </a:p>
        </p:txBody>
      </p:sp>
      <p:sp>
        <p:nvSpPr>
          <p:cNvPr id="118" name="Прямоугольник 117">
            <a:extLst>
              <a:ext uri="{FF2B5EF4-FFF2-40B4-BE49-F238E27FC236}">
                <a16:creationId xmlns:a16="http://schemas.microsoft.com/office/drawing/2014/main" id="{5906B70B-9030-4282-AB36-7C270B4E2D84}"/>
              </a:ext>
            </a:extLst>
          </p:cNvPr>
          <p:cNvSpPr/>
          <p:nvPr/>
        </p:nvSpPr>
        <p:spPr>
          <a:xfrm>
            <a:off x="6899582" y="5401584"/>
            <a:ext cx="3131924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050" dirty="0">
                <a:latin typeface="Montserrat" panose="00000500000000000000" pitchFamily="2" charset="-52"/>
                <a:cs typeface="Times New Roman" panose="02020603050405020304" pitchFamily="18" charset="0"/>
              </a:rPr>
              <a:t>Разнообразная студенческая жизнь</a:t>
            </a:r>
          </a:p>
        </p:txBody>
      </p:sp>
      <p:sp>
        <p:nvSpPr>
          <p:cNvPr id="119" name="Прямоугольник 118">
            <a:extLst>
              <a:ext uri="{FF2B5EF4-FFF2-40B4-BE49-F238E27FC236}">
                <a16:creationId xmlns:a16="http://schemas.microsoft.com/office/drawing/2014/main" id="{58034033-F134-4334-9270-0C7C0CAC4465}"/>
              </a:ext>
            </a:extLst>
          </p:cNvPr>
          <p:cNvSpPr/>
          <p:nvPr/>
        </p:nvSpPr>
        <p:spPr>
          <a:xfrm>
            <a:off x="6890222" y="5660458"/>
            <a:ext cx="3500535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050" dirty="0">
                <a:latin typeface="Montserrat" panose="00000500000000000000" pitchFamily="2" charset="-52"/>
                <a:cs typeface="Times New Roman" panose="02020603050405020304" pitchFamily="18" charset="0"/>
              </a:rPr>
              <a:t>Участие в чемпионатном движении «Профессионалы»</a:t>
            </a:r>
          </a:p>
        </p:txBody>
      </p:sp>
      <p:sp>
        <p:nvSpPr>
          <p:cNvPr id="120" name="Прямоугольник 119">
            <a:extLst>
              <a:ext uri="{FF2B5EF4-FFF2-40B4-BE49-F238E27FC236}">
                <a16:creationId xmlns:a16="http://schemas.microsoft.com/office/drawing/2014/main" id="{6B74DD80-DEEA-4D67-B892-C205E04E9720}"/>
              </a:ext>
            </a:extLst>
          </p:cNvPr>
          <p:cNvSpPr/>
          <p:nvPr/>
        </p:nvSpPr>
        <p:spPr>
          <a:xfrm>
            <a:off x="6883739" y="6057180"/>
            <a:ext cx="3010163" cy="577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050" dirty="0">
                <a:latin typeface="Montserrat" panose="00000500000000000000" pitchFamily="2" charset="-52"/>
                <a:cs typeface="Times New Roman" panose="02020603050405020304" pitchFamily="18" charset="0"/>
              </a:rPr>
              <a:t>Прохождение оплачиваемых производственных практик в ООО «НМЗ»</a:t>
            </a:r>
          </a:p>
        </p:txBody>
      </p:sp>
      <p:sp>
        <p:nvSpPr>
          <p:cNvPr id="121" name="Прямоугольник 120">
            <a:extLst>
              <a:ext uri="{FF2B5EF4-FFF2-40B4-BE49-F238E27FC236}">
                <a16:creationId xmlns:a16="http://schemas.microsoft.com/office/drawing/2014/main" id="{CB9F7581-9F5F-4E81-8B39-449BDE7EE44E}"/>
              </a:ext>
            </a:extLst>
          </p:cNvPr>
          <p:cNvSpPr/>
          <p:nvPr/>
        </p:nvSpPr>
        <p:spPr>
          <a:xfrm>
            <a:off x="9900385" y="5425277"/>
            <a:ext cx="2675338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050" dirty="0">
                <a:latin typeface="Montserrat" panose="00000500000000000000" pitchFamily="2" charset="-52"/>
                <a:cs typeface="Times New Roman" panose="02020603050405020304" pitchFamily="18" charset="0"/>
              </a:rPr>
              <a:t>Заключение договора на целевое обучение</a:t>
            </a:r>
          </a:p>
        </p:txBody>
      </p:sp>
      <p:sp>
        <p:nvSpPr>
          <p:cNvPr id="152" name="TextBox 151">
            <a:extLst>
              <a:ext uri="{FF2B5EF4-FFF2-40B4-BE49-F238E27FC236}">
                <a16:creationId xmlns:a16="http://schemas.microsoft.com/office/drawing/2014/main" id="{6F5AA198-721D-460E-92F4-49BDC57B025D}"/>
              </a:ext>
            </a:extLst>
          </p:cNvPr>
          <p:cNvSpPr txBox="1"/>
          <p:nvPr/>
        </p:nvSpPr>
        <p:spPr>
          <a:xfrm>
            <a:off x="10882341" y="6271211"/>
            <a:ext cx="1500580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100" dirty="0">
                <a:solidFill>
                  <a:srgbClr val="DA7849"/>
                </a:solidFill>
                <a:latin typeface="Montserrat" panose="00000500000000000000" pitchFamily="2" charset="-52"/>
              </a:rPr>
              <a:t>ТЫ В</a:t>
            </a:r>
          </a:p>
          <a:p>
            <a:pPr algn="ctr"/>
            <a:r>
              <a:rPr lang="ru-RU" sz="1100" dirty="0">
                <a:solidFill>
                  <a:srgbClr val="DA7849"/>
                </a:solidFill>
                <a:latin typeface="Montserrat" panose="00000500000000000000" pitchFamily="2" charset="-52"/>
              </a:rPr>
              <a:t>ХОРОШЕЙ </a:t>
            </a:r>
          </a:p>
          <a:p>
            <a:pPr algn="ctr"/>
            <a:r>
              <a:rPr lang="ru-RU" sz="1100" dirty="0">
                <a:solidFill>
                  <a:srgbClr val="DA7849"/>
                </a:solidFill>
                <a:latin typeface="Montserrat" panose="00000500000000000000" pitchFamily="2" charset="-52"/>
              </a:rPr>
              <a:t>КОМПАНИИ!</a:t>
            </a:r>
          </a:p>
        </p:txBody>
      </p:sp>
      <p:sp>
        <p:nvSpPr>
          <p:cNvPr id="155" name="Прямоугольник 154">
            <a:extLst>
              <a:ext uri="{FF2B5EF4-FFF2-40B4-BE49-F238E27FC236}">
                <a16:creationId xmlns:a16="http://schemas.microsoft.com/office/drawing/2014/main" id="{FC3E145D-8995-4FC0-A413-CE6F907BEFC9}"/>
              </a:ext>
            </a:extLst>
          </p:cNvPr>
          <p:cNvSpPr/>
          <p:nvPr/>
        </p:nvSpPr>
        <p:spPr>
          <a:xfrm>
            <a:off x="9881870" y="5827131"/>
            <a:ext cx="257891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050" dirty="0">
                <a:latin typeface="Montserrat" panose="00000500000000000000" pitchFamily="2" charset="-52"/>
                <a:cs typeface="Times New Roman" panose="02020603050405020304" pitchFamily="18" charset="0"/>
              </a:rPr>
              <a:t>Участие в корпоративных конкурсах профессионального мастерства</a:t>
            </a:r>
          </a:p>
        </p:txBody>
      </p:sp>
      <p:grpSp>
        <p:nvGrpSpPr>
          <p:cNvPr id="102" name="Группа 101">
            <a:extLst>
              <a:ext uri="{FF2B5EF4-FFF2-40B4-BE49-F238E27FC236}">
                <a16:creationId xmlns:a16="http://schemas.microsoft.com/office/drawing/2014/main" id="{33CD1002-602E-4F91-B5AF-823C731B57E6}"/>
              </a:ext>
            </a:extLst>
          </p:cNvPr>
          <p:cNvGrpSpPr/>
          <p:nvPr/>
        </p:nvGrpSpPr>
        <p:grpSpPr>
          <a:xfrm>
            <a:off x="9596086" y="1311900"/>
            <a:ext cx="2209512" cy="463289"/>
            <a:chOff x="9823651" y="820087"/>
            <a:chExt cx="2209512" cy="463289"/>
          </a:xfrm>
        </p:grpSpPr>
        <p:sp>
          <p:nvSpPr>
            <p:cNvPr id="103" name="Прямоугольник: скругленные углы 102">
              <a:extLst>
                <a:ext uri="{FF2B5EF4-FFF2-40B4-BE49-F238E27FC236}">
                  <a16:creationId xmlns:a16="http://schemas.microsoft.com/office/drawing/2014/main" id="{667693B7-B289-4D99-B5E0-C97A617A4994}"/>
                </a:ext>
              </a:extLst>
            </p:cNvPr>
            <p:cNvSpPr/>
            <p:nvPr/>
          </p:nvSpPr>
          <p:spPr>
            <a:xfrm>
              <a:off x="9823651" y="820087"/>
              <a:ext cx="2209512" cy="463289"/>
            </a:xfrm>
            <a:prstGeom prst="roundRect">
              <a:avLst/>
            </a:prstGeom>
            <a:solidFill>
              <a:srgbClr val="002C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latin typeface="Montserrat" panose="00000500000000000000" pitchFamily="2" charset="-52"/>
              </a:endParaRPr>
            </a:p>
          </p:txBody>
        </p:sp>
        <p:pic>
          <p:nvPicPr>
            <p:cNvPr id="104" name="Picture 2">
              <a:extLst>
                <a:ext uri="{FF2B5EF4-FFF2-40B4-BE49-F238E27FC236}">
                  <a16:creationId xmlns:a16="http://schemas.microsoft.com/office/drawing/2014/main" id="{365219B1-68D5-4734-BA74-5FC6A05D40E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0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953" t="29244" r="10212" b="34275"/>
            <a:stretch/>
          </p:blipFill>
          <p:spPr bwMode="auto">
            <a:xfrm>
              <a:off x="9935701" y="820088"/>
              <a:ext cx="1998983" cy="4632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05" name="Рисунок 104">
            <a:extLst>
              <a:ext uri="{FF2B5EF4-FFF2-40B4-BE49-F238E27FC236}">
                <a16:creationId xmlns:a16="http://schemas.microsoft.com/office/drawing/2014/main" id="{9AD829F3-62AA-45B9-9255-D7EB436E92D8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8604114" y="1220828"/>
            <a:ext cx="835952" cy="701060"/>
          </a:xfrm>
          <a:prstGeom prst="rect">
            <a:avLst/>
          </a:prstGeom>
        </p:spPr>
      </p:pic>
      <p:pic>
        <p:nvPicPr>
          <p:cNvPr id="106" name="Picture 8">
            <a:extLst>
              <a:ext uri="{FF2B5EF4-FFF2-40B4-BE49-F238E27FC236}">
                <a16:creationId xmlns:a16="http://schemas.microsoft.com/office/drawing/2014/main" id="{EB2E375C-9AB0-4486-9BF2-33AF6D26220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99" t="6827" r="5391" b="6924"/>
          <a:stretch/>
        </p:blipFill>
        <p:spPr bwMode="auto">
          <a:xfrm>
            <a:off x="142611" y="4649490"/>
            <a:ext cx="861989" cy="843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7" name="TextBox 106">
            <a:extLst>
              <a:ext uri="{FF2B5EF4-FFF2-40B4-BE49-F238E27FC236}">
                <a16:creationId xmlns:a16="http://schemas.microsoft.com/office/drawing/2014/main" id="{CE45DBCD-CDA7-4D12-8468-593B6E9FC0FE}"/>
              </a:ext>
            </a:extLst>
          </p:cNvPr>
          <p:cNvSpPr txBox="1"/>
          <p:nvPr/>
        </p:nvSpPr>
        <p:spPr>
          <a:xfrm>
            <a:off x="-38544" y="4387618"/>
            <a:ext cx="1221101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100" b="1" dirty="0">
                <a:solidFill>
                  <a:srgbClr val="DA7849"/>
                </a:solidFill>
                <a:latin typeface="Montserrat" panose="00000500000000000000" pitchFamily="2" charset="-52"/>
              </a:rPr>
              <a:t>Контакты</a:t>
            </a:r>
            <a:endParaRPr lang="ru-RU" sz="1200" b="1" dirty="0">
              <a:solidFill>
                <a:srgbClr val="DA7849"/>
              </a:solidFill>
              <a:latin typeface="Montserrat" panose="00000500000000000000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209235435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364</Words>
  <Application>Microsoft Office PowerPoint</Application>
  <PresentationFormat>Широкоэкранный</PresentationFormat>
  <Paragraphs>72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Montserrat</vt:lpstr>
      <vt:lpstr>Wingdings</vt:lpstr>
      <vt:lpstr>Тема Office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Тамара Шигалёва</dc:creator>
  <cp:lastModifiedBy>Тамара Шигалёва</cp:lastModifiedBy>
  <cp:revision>1</cp:revision>
  <dcterms:created xsi:type="dcterms:W3CDTF">2024-03-20T10:57:55Z</dcterms:created>
  <dcterms:modified xsi:type="dcterms:W3CDTF">2024-03-20T10:58:42Z</dcterms:modified>
</cp:coreProperties>
</file>